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it-IT"/>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3A35"/>
    <a:srgbClr val="374B79"/>
    <a:srgbClr val="234B8D"/>
    <a:srgbClr val="1A0CC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898" autoAdjust="0"/>
  </p:normalViewPr>
  <p:slideViewPr>
    <p:cSldViewPr>
      <p:cViewPr varScale="1">
        <p:scale>
          <a:sx n="73" d="100"/>
          <a:sy n="73" d="100"/>
        </p:scale>
        <p:origin x="-107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9" name="Titolo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it-IT" smtClean="0"/>
              <a:t>Fare clic per modificare lo stile del titolo</a:t>
            </a:r>
            <a:endParaRPr lang="en-US"/>
          </a:p>
        </p:txBody>
      </p:sp>
      <p:sp>
        <p:nvSpPr>
          <p:cNvPr id="17" name="Sottotitolo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it-IT" smtClean="0"/>
              <a:t>Fare clic per modificare lo stile del sottotitolo dello schema</a:t>
            </a:r>
            <a:endParaRPr lang="en-US"/>
          </a:p>
        </p:txBody>
      </p:sp>
      <p:sp>
        <p:nvSpPr>
          <p:cNvPr id="4" name="Segnaposto data 9"/>
          <p:cNvSpPr>
            <a:spLocks noGrp="1"/>
          </p:cNvSpPr>
          <p:nvPr>
            <p:ph type="dt" sz="half" idx="10"/>
          </p:nvPr>
        </p:nvSpPr>
        <p:spPr/>
        <p:txBody>
          <a:bodyPr/>
          <a:lstStyle>
            <a:lvl1pPr>
              <a:defRPr/>
            </a:lvl1pPr>
          </a:lstStyle>
          <a:p>
            <a:pPr>
              <a:defRPr/>
            </a:pPr>
            <a:fld id="{A477170C-1AAB-4F2D-97B5-00BB1D102548}" type="datetimeFigureOut">
              <a:rPr lang="it-IT"/>
              <a:pPr>
                <a:defRPr/>
              </a:pPr>
              <a:t>13/06/2017</a:t>
            </a:fld>
            <a:endParaRPr lang="it-IT"/>
          </a:p>
        </p:txBody>
      </p:sp>
      <p:sp>
        <p:nvSpPr>
          <p:cNvPr id="5" name="Segnaposto piè di pagina 21"/>
          <p:cNvSpPr>
            <a:spLocks noGrp="1"/>
          </p:cNvSpPr>
          <p:nvPr>
            <p:ph type="ftr" sz="quarter" idx="11"/>
          </p:nvPr>
        </p:nvSpPr>
        <p:spPr/>
        <p:txBody>
          <a:bodyPr/>
          <a:lstStyle>
            <a:lvl1pPr>
              <a:defRPr/>
            </a:lvl1pPr>
          </a:lstStyle>
          <a:p>
            <a:pPr>
              <a:defRPr/>
            </a:pPr>
            <a:endParaRPr lang="it-IT"/>
          </a:p>
        </p:txBody>
      </p:sp>
      <p:sp>
        <p:nvSpPr>
          <p:cNvPr id="6" name="Segnaposto numero diapositiva 17"/>
          <p:cNvSpPr>
            <a:spLocks noGrp="1"/>
          </p:cNvSpPr>
          <p:nvPr>
            <p:ph type="sldNum" sz="quarter" idx="12"/>
          </p:nvPr>
        </p:nvSpPr>
        <p:spPr/>
        <p:txBody>
          <a:bodyPr/>
          <a:lstStyle>
            <a:lvl1pPr>
              <a:defRPr/>
            </a:lvl1pPr>
          </a:lstStyle>
          <a:p>
            <a:pPr>
              <a:defRPr/>
            </a:pPr>
            <a:fld id="{EA6DC6BD-A234-44EC-BD2C-8158D908ADB2}" type="slidenum">
              <a:rPr lang="it-IT"/>
              <a:pPr>
                <a:defRPr/>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9"/>
          <p:cNvSpPr>
            <a:spLocks noGrp="1"/>
          </p:cNvSpPr>
          <p:nvPr>
            <p:ph type="dt" sz="half" idx="10"/>
          </p:nvPr>
        </p:nvSpPr>
        <p:spPr/>
        <p:txBody>
          <a:bodyPr/>
          <a:lstStyle>
            <a:lvl1pPr>
              <a:defRPr/>
            </a:lvl1pPr>
          </a:lstStyle>
          <a:p>
            <a:pPr>
              <a:defRPr/>
            </a:pPr>
            <a:fld id="{8EE1A867-7801-42BB-B80E-A20514F36EF7}" type="datetimeFigureOut">
              <a:rPr lang="it-IT"/>
              <a:pPr>
                <a:defRPr/>
              </a:pPr>
              <a:t>13/06/2017</a:t>
            </a:fld>
            <a:endParaRPr lang="it-IT"/>
          </a:p>
        </p:txBody>
      </p:sp>
      <p:sp>
        <p:nvSpPr>
          <p:cNvPr id="5" name="Segnaposto piè di pagina 21"/>
          <p:cNvSpPr>
            <a:spLocks noGrp="1"/>
          </p:cNvSpPr>
          <p:nvPr>
            <p:ph type="ftr" sz="quarter" idx="11"/>
          </p:nvPr>
        </p:nvSpPr>
        <p:spPr/>
        <p:txBody>
          <a:bodyPr/>
          <a:lstStyle>
            <a:lvl1pPr>
              <a:defRPr/>
            </a:lvl1pPr>
          </a:lstStyle>
          <a:p>
            <a:pPr>
              <a:defRPr/>
            </a:pPr>
            <a:endParaRPr lang="it-IT"/>
          </a:p>
        </p:txBody>
      </p:sp>
      <p:sp>
        <p:nvSpPr>
          <p:cNvPr id="6" name="Segnaposto numero diapositiva 17"/>
          <p:cNvSpPr>
            <a:spLocks noGrp="1"/>
          </p:cNvSpPr>
          <p:nvPr>
            <p:ph type="sldNum" sz="quarter" idx="12"/>
          </p:nvPr>
        </p:nvSpPr>
        <p:spPr/>
        <p:txBody>
          <a:bodyPr/>
          <a:lstStyle>
            <a:lvl1pPr>
              <a:defRPr/>
            </a:lvl1pPr>
          </a:lstStyle>
          <a:p>
            <a:pPr>
              <a:defRPr/>
            </a:pPr>
            <a:fld id="{2D6095A6-7A05-42BD-AC1B-FE54D0D4C00E}" type="slidenum">
              <a:rPr lang="it-IT"/>
              <a:pPr>
                <a:defRPr/>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914401"/>
            <a:ext cx="2057400" cy="5211763"/>
          </a:xfrm>
        </p:spPr>
        <p:txBody>
          <a:bodyPr vert="eaVert"/>
          <a:lstStyle/>
          <a:p>
            <a:r>
              <a:rPr lang="it-IT" smtClean="0"/>
              <a:t>Fare clic per modificare lo stile del titolo</a:t>
            </a:r>
            <a:endParaRPr lang="en-US"/>
          </a:p>
        </p:txBody>
      </p:sp>
      <p:sp>
        <p:nvSpPr>
          <p:cNvPr id="3" name="Segnaposto testo verticale 2"/>
          <p:cNvSpPr>
            <a:spLocks noGrp="1"/>
          </p:cNvSpPr>
          <p:nvPr>
            <p:ph type="body" orient="vert" idx="1"/>
          </p:nvPr>
        </p:nvSpPr>
        <p:spPr>
          <a:xfrm>
            <a:off x="457200" y="914401"/>
            <a:ext cx="6019800" cy="5211763"/>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9"/>
          <p:cNvSpPr>
            <a:spLocks noGrp="1"/>
          </p:cNvSpPr>
          <p:nvPr>
            <p:ph type="dt" sz="half" idx="10"/>
          </p:nvPr>
        </p:nvSpPr>
        <p:spPr/>
        <p:txBody>
          <a:bodyPr/>
          <a:lstStyle>
            <a:lvl1pPr>
              <a:defRPr/>
            </a:lvl1pPr>
          </a:lstStyle>
          <a:p>
            <a:pPr>
              <a:defRPr/>
            </a:pPr>
            <a:fld id="{65D54554-4F52-4913-BF56-5A3AC097C48D}" type="datetimeFigureOut">
              <a:rPr lang="it-IT"/>
              <a:pPr>
                <a:defRPr/>
              </a:pPr>
              <a:t>13/06/2017</a:t>
            </a:fld>
            <a:endParaRPr lang="it-IT"/>
          </a:p>
        </p:txBody>
      </p:sp>
      <p:sp>
        <p:nvSpPr>
          <p:cNvPr id="5" name="Segnaposto piè di pagina 21"/>
          <p:cNvSpPr>
            <a:spLocks noGrp="1"/>
          </p:cNvSpPr>
          <p:nvPr>
            <p:ph type="ftr" sz="quarter" idx="11"/>
          </p:nvPr>
        </p:nvSpPr>
        <p:spPr/>
        <p:txBody>
          <a:bodyPr/>
          <a:lstStyle>
            <a:lvl1pPr>
              <a:defRPr/>
            </a:lvl1pPr>
          </a:lstStyle>
          <a:p>
            <a:pPr>
              <a:defRPr/>
            </a:pPr>
            <a:endParaRPr lang="it-IT"/>
          </a:p>
        </p:txBody>
      </p:sp>
      <p:sp>
        <p:nvSpPr>
          <p:cNvPr id="6" name="Segnaposto numero diapositiva 17"/>
          <p:cNvSpPr>
            <a:spLocks noGrp="1"/>
          </p:cNvSpPr>
          <p:nvPr>
            <p:ph type="sldNum" sz="quarter" idx="12"/>
          </p:nvPr>
        </p:nvSpPr>
        <p:spPr/>
        <p:txBody>
          <a:bodyPr/>
          <a:lstStyle>
            <a:lvl1pPr>
              <a:defRPr/>
            </a:lvl1pPr>
          </a:lstStyle>
          <a:p>
            <a:pPr>
              <a:defRPr/>
            </a:pPr>
            <a:fld id="{32B9CB66-5E66-446E-91F5-6AD2318D42CD}" type="slidenum">
              <a:rPr lang="it-IT"/>
              <a:pPr>
                <a:defRPr/>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9"/>
          <p:cNvSpPr>
            <a:spLocks noGrp="1"/>
          </p:cNvSpPr>
          <p:nvPr>
            <p:ph type="dt" sz="half" idx="10"/>
          </p:nvPr>
        </p:nvSpPr>
        <p:spPr/>
        <p:txBody>
          <a:bodyPr/>
          <a:lstStyle>
            <a:lvl1pPr>
              <a:defRPr/>
            </a:lvl1pPr>
          </a:lstStyle>
          <a:p>
            <a:pPr>
              <a:defRPr/>
            </a:pPr>
            <a:fld id="{C3285D3D-6D47-4AFC-8918-D1FD452A9EBD}" type="datetimeFigureOut">
              <a:rPr lang="it-IT"/>
              <a:pPr>
                <a:defRPr/>
              </a:pPr>
              <a:t>13/06/2017</a:t>
            </a:fld>
            <a:endParaRPr lang="it-IT"/>
          </a:p>
        </p:txBody>
      </p:sp>
      <p:sp>
        <p:nvSpPr>
          <p:cNvPr id="5" name="Segnaposto piè di pagina 21"/>
          <p:cNvSpPr>
            <a:spLocks noGrp="1"/>
          </p:cNvSpPr>
          <p:nvPr>
            <p:ph type="ftr" sz="quarter" idx="11"/>
          </p:nvPr>
        </p:nvSpPr>
        <p:spPr/>
        <p:txBody>
          <a:bodyPr/>
          <a:lstStyle>
            <a:lvl1pPr>
              <a:defRPr/>
            </a:lvl1pPr>
          </a:lstStyle>
          <a:p>
            <a:pPr>
              <a:defRPr/>
            </a:pPr>
            <a:endParaRPr lang="it-IT"/>
          </a:p>
        </p:txBody>
      </p:sp>
      <p:sp>
        <p:nvSpPr>
          <p:cNvPr id="6" name="Segnaposto numero diapositiva 17"/>
          <p:cNvSpPr>
            <a:spLocks noGrp="1"/>
          </p:cNvSpPr>
          <p:nvPr>
            <p:ph type="sldNum" sz="quarter" idx="12"/>
          </p:nvPr>
        </p:nvSpPr>
        <p:spPr/>
        <p:txBody>
          <a:bodyPr/>
          <a:lstStyle>
            <a:lvl1pPr>
              <a:defRPr/>
            </a:lvl1pPr>
          </a:lstStyle>
          <a:p>
            <a:pPr>
              <a:defRPr/>
            </a:pPr>
            <a:fld id="{1C479E7D-D92D-474F-BB81-395988955853}" type="slidenum">
              <a:rPr lang="it-IT"/>
              <a:pPr>
                <a:defRPr/>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it-IT" smtClean="0"/>
              <a:t>Fare clic per modificare lo stile del titolo</a:t>
            </a:r>
            <a:endParaRPr lang="en-US"/>
          </a:p>
        </p:txBody>
      </p:sp>
      <p:sp>
        <p:nvSpPr>
          <p:cNvPr id="3" name="Segnaposto testo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it-IT" smtClean="0"/>
              <a:t>Fare clic per modificare stili del testo dello schema</a:t>
            </a:r>
          </a:p>
        </p:txBody>
      </p:sp>
      <p:sp>
        <p:nvSpPr>
          <p:cNvPr id="4" name="Segnaposto data 9"/>
          <p:cNvSpPr>
            <a:spLocks noGrp="1"/>
          </p:cNvSpPr>
          <p:nvPr>
            <p:ph type="dt" sz="half" idx="10"/>
          </p:nvPr>
        </p:nvSpPr>
        <p:spPr/>
        <p:txBody>
          <a:bodyPr/>
          <a:lstStyle>
            <a:lvl1pPr>
              <a:defRPr/>
            </a:lvl1pPr>
          </a:lstStyle>
          <a:p>
            <a:pPr>
              <a:defRPr/>
            </a:pPr>
            <a:fld id="{3F35C3C0-EBE5-4BE3-9C4D-A8AE6BA2F8DD}" type="datetimeFigureOut">
              <a:rPr lang="it-IT"/>
              <a:pPr>
                <a:defRPr/>
              </a:pPr>
              <a:t>13/06/2017</a:t>
            </a:fld>
            <a:endParaRPr lang="it-IT"/>
          </a:p>
        </p:txBody>
      </p:sp>
      <p:sp>
        <p:nvSpPr>
          <p:cNvPr id="5" name="Segnaposto piè di pagina 21"/>
          <p:cNvSpPr>
            <a:spLocks noGrp="1"/>
          </p:cNvSpPr>
          <p:nvPr>
            <p:ph type="ftr" sz="quarter" idx="11"/>
          </p:nvPr>
        </p:nvSpPr>
        <p:spPr/>
        <p:txBody>
          <a:bodyPr/>
          <a:lstStyle>
            <a:lvl1pPr>
              <a:defRPr/>
            </a:lvl1pPr>
          </a:lstStyle>
          <a:p>
            <a:pPr>
              <a:defRPr/>
            </a:pPr>
            <a:endParaRPr lang="it-IT"/>
          </a:p>
        </p:txBody>
      </p:sp>
      <p:sp>
        <p:nvSpPr>
          <p:cNvPr id="6" name="Segnaposto numero diapositiva 17"/>
          <p:cNvSpPr>
            <a:spLocks noGrp="1"/>
          </p:cNvSpPr>
          <p:nvPr>
            <p:ph type="sldNum" sz="quarter" idx="12"/>
          </p:nvPr>
        </p:nvSpPr>
        <p:spPr/>
        <p:txBody>
          <a:bodyPr/>
          <a:lstStyle>
            <a:lvl1pPr>
              <a:defRPr/>
            </a:lvl1pPr>
          </a:lstStyle>
          <a:p>
            <a:pPr>
              <a:defRPr/>
            </a:pPr>
            <a:fld id="{8FC151AB-11AD-401C-9A82-C328BB9192E6}" type="slidenum">
              <a:rPr lang="it-IT"/>
              <a:pPr>
                <a:defRPr/>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229600" cy="1143000"/>
          </a:xfrm>
        </p:spPr>
        <p:txBody>
          <a:bodyPr/>
          <a:lstStyle/>
          <a:p>
            <a:r>
              <a:rPr lang="it-IT" smtClean="0"/>
              <a:t>Fare clic per modificare lo stile del titolo</a:t>
            </a:r>
            <a:endParaRPr lang="en-US"/>
          </a:p>
        </p:txBody>
      </p:sp>
      <p:sp>
        <p:nvSpPr>
          <p:cNvPr id="3" name="Segnaposto contenuto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contenuto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Segnaposto data 9"/>
          <p:cNvSpPr>
            <a:spLocks noGrp="1"/>
          </p:cNvSpPr>
          <p:nvPr>
            <p:ph type="dt" sz="half" idx="10"/>
          </p:nvPr>
        </p:nvSpPr>
        <p:spPr/>
        <p:txBody>
          <a:bodyPr/>
          <a:lstStyle>
            <a:lvl1pPr>
              <a:defRPr/>
            </a:lvl1pPr>
          </a:lstStyle>
          <a:p>
            <a:pPr>
              <a:defRPr/>
            </a:pPr>
            <a:fld id="{3E3F79D4-DB03-4800-9688-7AEC63722CDD}" type="datetimeFigureOut">
              <a:rPr lang="it-IT"/>
              <a:pPr>
                <a:defRPr/>
              </a:pPr>
              <a:t>13/06/2017</a:t>
            </a:fld>
            <a:endParaRPr lang="it-IT"/>
          </a:p>
        </p:txBody>
      </p:sp>
      <p:sp>
        <p:nvSpPr>
          <p:cNvPr id="6" name="Segnaposto piè di pagina 21"/>
          <p:cNvSpPr>
            <a:spLocks noGrp="1"/>
          </p:cNvSpPr>
          <p:nvPr>
            <p:ph type="ftr" sz="quarter" idx="11"/>
          </p:nvPr>
        </p:nvSpPr>
        <p:spPr/>
        <p:txBody>
          <a:bodyPr/>
          <a:lstStyle>
            <a:lvl1pPr>
              <a:defRPr/>
            </a:lvl1pPr>
          </a:lstStyle>
          <a:p>
            <a:pPr>
              <a:defRPr/>
            </a:pPr>
            <a:endParaRPr lang="it-IT"/>
          </a:p>
        </p:txBody>
      </p:sp>
      <p:sp>
        <p:nvSpPr>
          <p:cNvPr id="7" name="Segnaposto numero diapositiva 17"/>
          <p:cNvSpPr>
            <a:spLocks noGrp="1"/>
          </p:cNvSpPr>
          <p:nvPr>
            <p:ph type="sldNum" sz="quarter" idx="12"/>
          </p:nvPr>
        </p:nvSpPr>
        <p:spPr/>
        <p:txBody>
          <a:bodyPr/>
          <a:lstStyle>
            <a:lvl1pPr>
              <a:defRPr/>
            </a:lvl1pPr>
          </a:lstStyle>
          <a:p>
            <a:pPr>
              <a:defRPr/>
            </a:pPr>
            <a:fld id="{E8CF04F7-6CA2-43DE-B5E7-0B3AADB6BEE8}" type="slidenum">
              <a:rPr lang="it-IT"/>
              <a:pPr>
                <a:defRPr/>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229600" cy="1143000"/>
          </a:xfrm>
        </p:spPr>
        <p:txBody>
          <a:bodyPr/>
          <a:lstStyle>
            <a:lvl1pPr>
              <a:defRPr/>
            </a:lvl1pPr>
          </a:lstStyle>
          <a:p>
            <a:r>
              <a:rPr lang="it-IT" smtClean="0"/>
              <a:t>Fare clic per modificare lo stile del titolo</a:t>
            </a:r>
            <a:endParaRPr lang="en-US"/>
          </a:p>
        </p:txBody>
      </p:sp>
      <p:sp>
        <p:nvSpPr>
          <p:cNvPr id="3" name="Segnaposto testo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it-IT" smtClean="0"/>
              <a:t>Fare clic per modificare stili del testo dello schema</a:t>
            </a:r>
          </a:p>
        </p:txBody>
      </p:sp>
      <p:sp>
        <p:nvSpPr>
          <p:cNvPr id="4" name="Segnaposto testo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it-IT" smtClean="0"/>
              <a:t>Fare clic per modificare stili del testo dello schema</a:t>
            </a:r>
          </a:p>
        </p:txBody>
      </p:sp>
      <p:sp>
        <p:nvSpPr>
          <p:cNvPr id="5" name="Segnaposto contenuto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6" name="Segnaposto contenuto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7" name="Segnaposto data 9"/>
          <p:cNvSpPr>
            <a:spLocks noGrp="1"/>
          </p:cNvSpPr>
          <p:nvPr>
            <p:ph type="dt" sz="half" idx="10"/>
          </p:nvPr>
        </p:nvSpPr>
        <p:spPr/>
        <p:txBody>
          <a:bodyPr/>
          <a:lstStyle>
            <a:lvl1pPr>
              <a:defRPr/>
            </a:lvl1pPr>
          </a:lstStyle>
          <a:p>
            <a:pPr>
              <a:defRPr/>
            </a:pPr>
            <a:fld id="{BB1B1406-3ADF-4D17-A6AB-1E8C57A1667D}" type="datetimeFigureOut">
              <a:rPr lang="it-IT"/>
              <a:pPr>
                <a:defRPr/>
              </a:pPr>
              <a:t>13/06/2017</a:t>
            </a:fld>
            <a:endParaRPr lang="it-IT"/>
          </a:p>
        </p:txBody>
      </p:sp>
      <p:sp>
        <p:nvSpPr>
          <p:cNvPr id="8" name="Segnaposto piè di pagina 21"/>
          <p:cNvSpPr>
            <a:spLocks noGrp="1"/>
          </p:cNvSpPr>
          <p:nvPr>
            <p:ph type="ftr" sz="quarter" idx="11"/>
          </p:nvPr>
        </p:nvSpPr>
        <p:spPr/>
        <p:txBody>
          <a:bodyPr/>
          <a:lstStyle>
            <a:lvl1pPr>
              <a:defRPr/>
            </a:lvl1pPr>
          </a:lstStyle>
          <a:p>
            <a:pPr>
              <a:defRPr/>
            </a:pPr>
            <a:endParaRPr lang="it-IT"/>
          </a:p>
        </p:txBody>
      </p:sp>
      <p:sp>
        <p:nvSpPr>
          <p:cNvPr id="9" name="Segnaposto numero diapositiva 17"/>
          <p:cNvSpPr>
            <a:spLocks noGrp="1"/>
          </p:cNvSpPr>
          <p:nvPr>
            <p:ph type="sldNum" sz="quarter" idx="12"/>
          </p:nvPr>
        </p:nvSpPr>
        <p:spPr/>
        <p:txBody>
          <a:bodyPr/>
          <a:lstStyle>
            <a:lvl1pPr>
              <a:defRPr/>
            </a:lvl1pPr>
          </a:lstStyle>
          <a:p>
            <a:pPr>
              <a:defRPr/>
            </a:pPr>
            <a:fld id="{4D9BFAF8-DD14-46D2-8126-6424F27D9E24}" type="slidenum">
              <a:rPr lang="it-IT"/>
              <a:pPr>
                <a:defRPr/>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it-IT" smtClean="0"/>
              <a:t>Fare clic per modificare lo stile del titolo</a:t>
            </a:r>
            <a:endParaRPr lang="en-US"/>
          </a:p>
        </p:txBody>
      </p:sp>
      <p:sp>
        <p:nvSpPr>
          <p:cNvPr id="3" name="Segnaposto data 9"/>
          <p:cNvSpPr>
            <a:spLocks noGrp="1"/>
          </p:cNvSpPr>
          <p:nvPr>
            <p:ph type="dt" sz="half" idx="10"/>
          </p:nvPr>
        </p:nvSpPr>
        <p:spPr/>
        <p:txBody>
          <a:bodyPr/>
          <a:lstStyle>
            <a:lvl1pPr>
              <a:defRPr/>
            </a:lvl1pPr>
          </a:lstStyle>
          <a:p>
            <a:pPr>
              <a:defRPr/>
            </a:pPr>
            <a:fld id="{690AC0C2-481A-49BA-B3AC-796FE59F850F}" type="datetimeFigureOut">
              <a:rPr lang="it-IT"/>
              <a:pPr>
                <a:defRPr/>
              </a:pPr>
              <a:t>13/06/2017</a:t>
            </a:fld>
            <a:endParaRPr lang="it-IT"/>
          </a:p>
        </p:txBody>
      </p:sp>
      <p:sp>
        <p:nvSpPr>
          <p:cNvPr id="4" name="Segnaposto piè di pagina 21"/>
          <p:cNvSpPr>
            <a:spLocks noGrp="1"/>
          </p:cNvSpPr>
          <p:nvPr>
            <p:ph type="ftr" sz="quarter" idx="11"/>
          </p:nvPr>
        </p:nvSpPr>
        <p:spPr/>
        <p:txBody>
          <a:bodyPr/>
          <a:lstStyle>
            <a:lvl1pPr>
              <a:defRPr/>
            </a:lvl1pPr>
          </a:lstStyle>
          <a:p>
            <a:pPr>
              <a:defRPr/>
            </a:pPr>
            <a:endParaRPr lang="it-IT"/>
          </a:p>
        </p:txBody>
      </p:sp>
      <p:sp>
        <p:nvSpPr>
          <p:cNvPr id="5" name="Segnaposto numero diapositiva 17"/>
          <p:cNvSpPr>
            <a:spLocks noGrp="1"/>
          </p:cNvSpPr>
          <p:nvPr>
            <p:ph type="sldNum" sz="quarter" idx="12"/>
          </p:nvPr>
        </p:nvSpPr>
        <p:spPr/>
        <p:txBody>
          <a:bodyPr/>
          <a:lstStyle>
            <a:lvl1pPr>
              <a:defRPr/>
            </a:lvl1pPr>
          </a:lstStyle>
          <a:p>
            <a:pPr>
              <a:defRPr/>
            </a:pPr>
            <a:fld id="{51F87B3C-AB28-4D63-856E-A4696AB45057}" type="slidenum">
              <a:rPr lang="it-IT"/>
              <a:pPr>
                <a:defRPr/>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9"/>
          <p:cNvSpPr>
            <a:spLocks noGrp="1"/>
          </p:cNvSpPr>
          <p:nvPr>
            <p:ph type="dt" sz="half" idx="10"/>
          </p:nvPr>
        </p:nvSpPr>
        <p:spPr/>
        <p:txBody>
          <a:bodyPr/>
          <a:lstStyle>
            <a:lvl1pPr>
              <a:defRPr/>
            </a:lvl1pPr>
          </a:lstStyle>
          <a:p>
            <a:pPr>
              <a:defRPr/>
            </a:pPr>
            <a:fld id="{C58C450C-4868-4394-983F-6AF3A6720A0F}" type="datetimeFigureOut">
              <a:rPr lang="it-IT"/>
              <a:pPr>
                <a:defRPr/>
              </a:pPr>
              <a:t>13/06/2017</a:t>
            </a:fld>
            <a:endParaRPr lang="it-IT"/>
          </a:p>
        </p:txBody>
      </p:sp>
      <p:sp>
        <p:nvSpPr>
          <p:cNvPr id="3" name="Segnaposto piè di pagina 21"/>
          <p:cNvSpPr>
            <a:spLocks noGrp="1"/>
          </p:cNvSpPr>
          <p:nvPr>
            <p:ph type="ftr" sz="quarter" idx="11"/>
          </p:nvPr>
        </p:nvSpPr>
        <p:spPr/>
        <p:txBody>
          <a:bodyPr/>
          <a:lstStyle>
            <a:lvl1pPr>
              <a:defRPr/>
            </a:lvl1pPr>
          </a:lstStyle>
          <a:p>
            <a:pPr>
              <a:defRPr/>
            </a:pPr>
            <a:endParaRPr lang="it-IT"/>
          </a:p>
        </p:txBody>
      </p:sp>
      <p:sp>
        <p:nvSpPr>
          <p:cNvPr id="4" name="Segnaposto numero diapositiva 17"/>
          <p:cNvSpPr>
            <a:spLocks noGrp="1"/>
          </p:cNvSpPr>
          <p:nvPr>
            <p:ph type="sldNum" sz="quarter" idx="12"/>
          </p:nvPr>
        </p:nvSpPr>
        <p:spPr/>
        <p:txBody>
          <a:bodyPr/>
          <a:lstStyle>
            <a:lvl1pPr>
              <a:defRPr/>
            </a:lvl1pPr>
          </a:lstStyle>
          <a:p>
            <a:pPr>
              <a:defRPr/>
            </a:pPr>
            <a:fld id="{21245FDA-CC2D-4821-9735-EBACAD2146B1}" type="slidenum">
              <a:rPr lang="it-IT"/>
              <a:pPr>
                <a:defRPr/>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it-IT" smtClean="0"/>
              <a:t>Fare clic per modificare lo stile del titolo</a:t>
            </a:r>
            <a:endParaRPr lang="en-US"/>
          </a:p>
        </p:txBody>
      </p:sp>
      <p:sp>
        <p:nvSpPr>
          <p:cNvPr id="3" name="Segnaposto testo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it-IT" smtClean="0"/>
              <a:t>Fare clic per modificare stili del testo dello schema</a:t>
            </a:r>
          </a:p>
        </p:txBody>
      </p:sp>
      <p:sp>
        <p:nvSpPr>
          <p:cNvPr id="4" name="Segnaposto contenuto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Segnaposto data 9"/>
          <p:cNvSpPr>
            <a:spLocks noGrp="1"/>
          </p:cNvSpPr>
          <p:nvPr>
            <p:ph type="dt" sz="half" idx="10"/>
          </p:nvPr>
        </p:nvSpPr>
        <p:spPr/>
        <p:txBody>
          <a:bodyPr/>
          <a:lstStyle>
            <a:lvl1pPr>
              <a:defRPr/>
            </a:lvl1pPr>
          </a:lstStyle>
          <a:p>
            <a:pPr>
              <a:defRPr/>
            </a:pPr>
            <a:fld id="{B915C49F-DF28-457F-BE4E-8F3CFDD292E4}" type="datetimeFigureOut">
              <a:rPr lang="it-IT"/>
              <a:pPr>
                <a:defRPr/>
              </a:pPr>
              <a:t>13/06/2017</a:t>
            </a:fld>
            <a:endParaRPr lang="it-IT"/>
          </a:p>
        </p:txBody>
      </p:sp>
      <p:sp>
        <p:nvSpPr>
          <p:cNvPr id="6" name="Segnaposto piè di pagina 21"/>
          <p:cNvSpPr>
            <a:spLocks noGrp="1"/>
          </p:cNvSpPr>
          <p:nvPr>
            <p:ph type="ftr" sz="quarter" idx="11"/>
          </p:nvPr>
        </p:nvSpPr>
        <p:spPr/>
        <p:txBody>
          <a:bodyPr/>
          <a:lstStyle>
            <a:lvl1pPr>
              <a:defRPr/>
            </a:lvl1pPr>
          </a:lstStyle>
          <a:p>
            <a:pPr>
              <a:defRPr/>
            </a:pPr>
            <a:endParaRPr lang="it-IT"/>
          </a:p>
        </p:txBody>
      </p:sp>
      <p:sp>
        <p:nvSpPr>
          <p:cNvPr id="7" name="Segnaposto numero diapositiva 17"/>
          <p:cNvSpPr>
            <a:spLocks noGrp="1"/>
          </p:cNvSpPr>
          <p:nvPr>
            <p:ph type="sldNum" sz="quarter" idx="12"/>
          </p:nvPr>
        </p:nvSpPr>
        <p:spPr/>
        <p:txBody>
          <a:bodyPr/>
          <a:lstStyle>
            <a:lvl1pPr>
              <a:defRPr/>
            </a:lvl1pPr>
          </a:lstStyle>
          <a:p>
            <a:pPr>
              <a:defRPr/>
            </a:pPr>
            <a:fld id="{4832E840-47BF-4B4C-95A5-4C57B58D2B7B}" type="slidenum">
              <a:rPr lang="it-IT"/>
              <a:pPr>
                <a:defRPr/>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5" name="Ritaglia e arrotonda singolo angolo rettangolo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Triangolo rettangolo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Figura a mano libera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Figura a mano libera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 name="Titolo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it-IT" smtClean="0"/>
              <a:t>Fare clic per modificare lo stile del titolo</a:t>
            </a:r>
            <a:endParaRPr lang="en-US"/>
          </a:p>
        </p:txBody>
      </p:sp>
      <p:sp>
        <p:nvSpPr>
          <p:cNvPr id="4" name="Segnaposto testo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it-IT" smtClean="0"/>
              <a:t>Fare clic per modificare stili del testo dello schema</a:t>
            </a:r>
          </a:p>
        </p:txBody>
      </p:sp>
      <p:sp>
        <p:nvSpPr>
          <p:cNvPr id="3" name="Segnaposto immagin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it-IT" noProof="0" smtClean="0"/>
              <a:t>Fare clic sull'icona per inserire un'immagine</a:t>
            </a:r>
            <a:endParaRPr lang="en-US" noProof="0" dirty="0"/>
          </a:p>
        </p:txBody>
      </p:sp>
      <p:sp>
        <p:nvSpPr>
          <p:cNvPr id="9" name="Segnaposto data 4"/>
          <p:cNvSpPr>
            <a:spLocks noGrp="1"/>
          </p:cNvSpPr>
          <p:nvPr>
            <p:ph type="dt" sz="half" idx="10"/>
          </p:nvPr>
        </p:nvSpPr>
        <p:spPr/>
        <p:txBody>
          <a:bodyPr/>
          <a:lstStyle>
            <a:lvl1pPr>
              <a:defRPr/>
            </a:lvl1pPr>
          </a:lstStyle>
          <a:p>
            <a:pPr>
              <a:defRPr/>
            </a:pPr>
            <a:fld id="{3870CFC4-A645-40BA-A4CC-549E4F0A7662}" type="datetimeFigureOut">
              <a:rPr lang="it-IT"/>
              <a:pPr>
                <a:defRPr/>
              </a:pPr>
              <a:t>13/06/2017</a:t>
            </a:fld>
            <a:endParaRPr lang="it-IT"/>
          </a:p>
        </p:txBody>
      </p:sp>
      <p:sp>
        <p:nvSpPr>
          <p:cNvPr id="10" name="Segnaposto piè di pagina 5"/>
          <p:cNvSpPr>
            <a:spLocks noGrp="1"/>
          </p:cNvSpPr>
          <p:nvPr>
            <p:ph type="ftr" sz="quarter" idx="11"/>
          </p:nvPr>
        </p:nvSpPr>
        <p:spPr/>
        <p:txBody>
          <a:bodyPr/>
          <a:lstStyle>
            <a:lvl1pPr>
              <a:defRPr/>
            </a:lvl1pPr>
          </a:lstStyle>
          <a:p>
            <a:pPr>
              <a:defRPr/>
            </a:pPr>
            <a:endParaRPr lang="it-IT"/>
          </a:p>
        </p:txBody>
      </p:sp>
      <p:sp>
        <p:nvSpPr>
          <p:cNvPr id="11" name="Segnaposto numero diapositiva 6"/>
          <p:cNvSpPr>
            <a:spLocks noGrp="1"/>
          </p:cNvSpPr>
          <p:nvPr>
            <p:ph type="sldNum" sz="quarter" idx="12"/>
          </p:nvPr>
        </p:nvSpPr>
        <p:spPr>
          <a:xfrm>
            <a:off x="8077200" y="6356350"/>
            <a:ext cx="609600" cy="365125"/>
          </a:xfrm>
        </p:spPr>
        <p:txBody>
          <a:bodyPr/>
          <a:lstStyle>
            <a:lvl1pPr>
              <a:defRPr/>
            </a:lvl1pPr>
          </a:lstStyle>
          <a:p>
            <a:pPr>
              <a:defRPr/>
            </a:pPr>
            <a:fld id="{6516351D-5F31-4471-A31D-0ADD2E89DC0B}" type="slidenum">
              <a:rPr lang="it-IT"/>
              <a:pPr>
                <a:defRPr/>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Figura a mano libera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Figura a mano libera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28" name="Segnaposto titolo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it-IT" smtClean="0"/>
              <a:t>Fare clic per modificare lo stile del titolo</a:t>
            </a:r>
            <a:endParaRPr lang="en-US" smtClean="0"/>
          </a:p>
        </p:txBody>
      </p:sp>
      <p:sp>
        <p:nvSpPr>
          <p:cNvPr id="1029" name="Segnaposto testo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smtClean="0"/>
          </a:p>
        </p:txBody>
      </p:sp>
      <p:sp>
        <p:nvSpPr>
          <p:cNvPr id="10" name="Segnaposto data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smtClean="0">
                <a:solidFill>
                  <a:schemeClr val="tx2">
                    <a:shade val="90000"/>
                  </a:schemeClr>
                </a:solidFill>
                <a:latin typeface="+mn-lt"/>
                <a:cs typeface="+mn-cs"/>
              </a:defRPr>
            </a:lvl1pPr>
          </a:lstStyle>
          <a:p>
            <a:pPr>
              <a:defRPr/>
            </a:pPr>
            <a:fld id="{4D834D04-783B-4A4C-8D9A-18A3B233DC75}" type="datetimeFigureOut">
              <a:rPr lang="it-IT"/>
              <a:pPr>
                <a:defRPr/>
              </a:pPr>
              <a:t>13/06/2017</a:t>
            </a:fld>
            <a:endParaRPr lang="it-IT"/>
          </a:p>
        </p:txBody>
      </p:sp>
      <p:sp>
        <p:nvSpPr>
          <p:cNvPr id="22" name="Segnaposto piè di pagina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endParaRPr lang="it-IT"/>
          </a:p>
        </p:txBody>
      </p:sp>
      <p:sp>
        <p:nvSpPr>
          <p:cNvPr id="18" name="Segnaposto numero diapositiva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smtClean="0">
                <a:solidFill>
                  <a:schemeClr val="tx2">
                    <a:shade val="90000"/>
                  </a:schemeClr>
                </a:solidFill>
                <a:latin typeface="+mn-lt"/>
                <a:cs typeface="+mn-cs"/>
              </a:defRPr>
            </a:lvl1pPr>
          </a:lstStyle>
          <a:p>
            <a:pPr>
              <a:defRPr/>
            </a:pPr>
            <a:fld id="{7E811EEA-CCAD-4CD8-A938-1F4FA5C70811}" type="slidenum">
              <a:rPr lang="it-IT"/>
              <a:pPr>
                <a:defRPr/>
              </a:pPr>
              <a:t>‹N›</a:t>
            </a:fld>
            <a:endParaRPr lang="it-IT"/>
          </a:p>
        </p:txBody>
      </p:sp>
      <p:grpSp>
        <p:nvGrpSpPr>
          <p:cNvPr id="1033" name="Gruppo 1"/>
          <p:cNvGrpSpPr>
            <a:grpSpLocks/>
          </p:cNvGrpSpPr>
          <p:nvPr/>
        </p:nvGrpSpPr>
        <p:grpSpPr bwMode="auto">
          <a:xfrm>
            <a:off x="-19050" y="203200"/>
            <a:ext cx="9180513" cy="647700"/>
            <a:chOff x="-19045" y="216550"/>
            <a:chExt cx="9180548" cy="649224"/>
          </a:xfrm>
        </p:grpSpPr>
        <p:sp>
          <p:nvSpPr>
            <p:cNvPr id="12" name="Figura a mano libera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3" name="Figura a mano libera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3" r:id="rId9"/>
    <p:sldLayoutId id="2147483681" r:id="rId10"/>
    <p:sldLayoutId id="2147483682" r:id="rId11"/>
  </p:sldLayoutIdLst>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Calibri" pitchFamily="34" charset="0"/>
        </a:defRPr>
      </a:lvl2pPr>
      <a:lvl3pPr algn="l" rtl="0" fontAlgn="base">
        <a:spcBef>
          <a:spcPct val="0"/>
        </a:spcBef>
        <a:spcAft>
          <a:spcPct val="0"/>
        </a:spcAft>
        <a:defRPr sz="5000">
          <a:solidFill>
            <a:schemeClr val="tx2"/>
          </a:solidFill>
          <a:latin typeface="Calibri" pitchFamily="34" charset="0"/>
        </a:defRPr>
      </a:lvl3pPr>
      <a:lvl4pPr algn="l" rtl="0" fontAlgn="base">
        <a:spcBef>
          <a:spcPct val="0"/>
        </a:spcBef>
        <a:spcAft>
          <a:spcPct val="0"/>
        </a:spcAft>
        <a:defRPr sz="5000">
          <a:solidFill>
            <a:schemeClr val="tx2"/>
          </a:solidFill>
          <a:latin typeface="Calibri" pitchFamily="34" charset="0"/>
        </a:defRPr>
      </a:lvl4pPr>
      <a:lvl5pPr algn="l" rtl="0" fontAlgn="base">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23.jpeg"/></Relationships>
</file>

<file path=ppt/slides/_rels/slide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533400" y="714356"/>
            <a:ext cx="8182004" cy="857256"/>
          </a:xfrm>
        </p:spPr>
        <p:txBody>
          <a:bodyPr/>
          <a:lstStyle/>
          <a:p>
            <a:pPr algn="ctr" fontAlgn="auto">
              <a:spcAft>
                <a:spcPts val="0"/>
              </a:spcAft>
              <a:defRPr/>
            </a:pPr>
            <a:r>
              <a:rPr lang="it-IT" sz="3200" dirty="0" smtClean="0">
                <a:solidFill>
                  <a:schemeClr val="accent1">
                    <a:lumMod val="50000"/>
                  </a:schemeClr>
                </a:solidFill>
              </a:rPr>
              <a:t>Progetto di Continuità Verticale : L’Acqua è Vita</a:t>
            </a:r>
            <a:endParaRPr lang="it-IT" sz="3200" dirty="0">
              <a:solidFill>
                <a:schemeClr val="accent1">
                  <a:lumMod val="50000"/>
                </a:schemeClr>
              </a:solidFill>
            </a:endParaRPr>
          </a:p>
        </p:txBody>
      </p:sp>
      <p:sp>
        <p:nvSpPr>
          <p:cNvPr id="3" name="Sottotitolo 2"/>
          <p:cNvSpPr>
            <a:spLocks noGrp="1"/>
          </p:cNvSpPr>
          <p:nvPr>
            <p:ph type="subTitle" idx="1"/>
          </p:nvPr>
        </p:nvSpPr>
        <p:spPr>
          <a:xfrm>
            <a:off x="357188" y="1785938"/>
            <a:ext cx="8143875" cy="4572000"/>
          </a:xfrm>
        </p:spPr>
        <p:txBody>
          <a:bodyPr>
            <a:normAutofit/>
          </a:bodyPr>
          <a:lstStyle/>
          <a:p>
            <a:pPr marR="0">
              <a:lnSpc>
                <a:spcPct val="90000"/>
              </a:lnSpc>
            </a:pPr>
            <a:endParaRPr lang="it-IT" sz="1300" smtClean="0"/>
          </a:p>
          <a:p>
            <a:pPr marR="0">
              <a:lnSpc>
                <a:spcPct val="90000"/>
              </a:lnSpc>
            </a:pPr>
            <a:endParaRPr lang="it-IT" sz="1300" smtClean="0"/>
          </a:p>
          <a:p>
            <a:pPr marR="0">
              <a:lnSpc>
                <a:spcPct val="90000"/>
              </a:lnSpc>
            </a:pPr>
            <a:endParaRPr lang="it-IT" sz="1300" smtClean="0"/>
          </a:p>
          <a:p>
            <a:pPr marR="0">
              <a:lnSpc>
                <a:spcPct val="90000"/>
              </a:lnSpc>
            </a:pPr>
            <a:endParaRPr lang="it-IT" sz="1300" smtClean="0"/>
          </a:p>
          <a:p>
            <a:pPr marR="0">
              <a:lnSpc>
                <a:spcPct val="90000"/>
              </a:lnSpc>
            </a:pPr>
            <a:endParaRPr lang="it-IT" sz="1300" smtClean="0"/>
          </a:p>
          <a:p>
            <a:pPr marR="0">
              <a:lnSpc>
                <a:spcPct val="90000"/>
              </a:lnSpc>
            </a:pPr>
            <a:endParaRPr lang="it-IT" sz="1300" smtClean="0"/>
          </a:p>
          <a:p>
            <a:pPr marR="0">
              <a:lnSpc>
                <a:spcPct val="90000"/>
              </a:lnSpc>
            </a:pPr>
            <a:endParaRPr lang="it-IT" sz="1300" smtClean="0"/>
          </a:p>
          <a:p>
            <a:pPr marR="0">
              <a:lnSpc>
                <a:spcPct val="90000"/>
              </a:lnSpc>
            </a:pPr>
            <a:endParaRPr lang="it-IT" sz="1300" smtClean="0"/>
          </a:p>
          <a:p>
            <a:pPr marR="0">
              <a:lnSpc>
                <a:spcPct val="90000"/>
              </a:lnSpc>
            </a:pPr>
            <a:endParaRPr lang="it-IT" sz="1300" smtClean="0"/>
          </a:p>
          <a:p>
            <a:pPr marR="0" algn="just">
              <a:lnSpc>
                <a:spcPct val="90000"/>
              </a:lnSpc>
            </a:pPr>
            <a:endParaRPr lang="it-IT" sz="1900" smtClean="0">
              <a:solidFill>
                <a:srgbClr val="083763"/>
              </a:solidFill>
              <a:latin typeface="Calibri" pitchFamily="34" charset="0"/>
            </a:endParaRPr>
          </a:p>
          <a:p>
            <a:pPr marR="0" algn="just">
              <a:lnSpc>
                <a:spcPct val="90000"/>
              </a:lnSpc>
            </a:pPr>
            <a:r>
              <a:rPr lang="it-IT" sz="1900" smtClean="0">
                <a:solidFill>
                  <a:srgbClr val="083763"/>
                </a:solidFill>
                <a:latin typeface="Calibri" pitchFamily="34" charset="0"/>
              </a:rPr>
              <a:t>Il progetto si propone diversi obiettivi: far riflettere sull’importanza dell’acqua e sul diverso valore che questa risorsa assume per l’equilibrio dell’ecosistema ; far  conoscere  l’acqua come valore e come vissuto nelle diverse culture e nelle diverse civiltà; avvicinarsi ad un consumo consapevole e responsabile dell’acqua. Il progetto che interessa le classi  della scuola dell’ infanzia , le classi V primarie e le classi prime della scuola secondaria prevede numerose attività didattiche, momenti laboratori ali   e visite sul territorio. </a:t>
            </a:r>
          </a:p>
          <a:p>
            <a:pPr marR="0">
              <a:lnSpc>
                <a:spcPct val="90000"/>
              </a:lnSpc>
            </a:pPr>
            <a:endParaRPr lang="it-IT" sz="2400" smtClean="0"/>
          </a:p>
        </p:txBody>
      </p:sp>
      <p:pic>
        <p:nvPicPr>
          <p:cNvPr id="3076" name="Immagine 3" descr="Risultati immagini per immagini di gocce d'acqua disegnate"/>
          <p:cNvPicPr>
            <a:picLocks noChangeAspect="1" noChangeArrowheads="1"/>
          </p:cNvPicPr>
          <p:nvPr/>
        </p:nvPicPr>
        <p:blipFill>
          <a:blip r:embed="rId2" cstate="print"/>
          <a:srcRect/>
          <a:stretch>
            <a:fillRect/>
          </a:stretch>
        </p:blipFill>
        <p:spPr bwMode="auto">
          <a:xfrm>
            <a:off x="2571750" y="1714500"/>
            <a:ext cx="5786438" cy="2286000"/>
          </a:xfrm>
          <a:prstGeom prst="rect">
            <a:avLst/>
          </a:prstGeom>
          <a:noFill/>
          <a:ln w="9525">
            <a:noFill/>
            <a:miter lim="800000"/>
            <a:headEnd/>
            <a:tailEnd/>
          </a:ln>
        </p:spPr>
      </p:pic>
      <p:pic>
        <p:nvPicPr>
          <p:cNvPr id="3077" name="Immagine 4" descr="Risultati immagini per immagini di gocce d'acqua disegnate"/>
          <p:cNvPicPr>
            <a:picLocks noChangeAspect="1" noChangeArrowheads="1"/>
          </p:cNvPicPr>
          <p:nvPr/>
        </p:nvPicPr>
        <p:blipFill>
          <a:blip r:embed="rId3" cstate="print"/>
          <a:srcRect/>
          <a:stretch>
            <a:fillRect/>
          </a:stretch>
        </p:blipFill>
        <p:spPr bwMode="auto">
          <a:xfrm>
            <a:off x="428625" y="1714500"/>
            <a:ext cx="2147888" cy="22860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00063" y="357188"/>
            <a:ext cx="8229600" cy="3643312"/>
          </a:xfrm>
        </p:spPr>
        <p:txBody>
          <a:bodyPr>
            <a:normAutofit fontScale="90000"/>
          </a:bodyPr>
          <a:lstStyle/>
          <a:p>
            <a:pPr fontAlgn="auto">
              <a:spcAft>
                <a:spcPts val="0"/>
              </a:spcAft>
              <a:defRPr/>
            </a:pPr>
            <a:r>
              <a:rPr lang="it-IT" sz="2000" dirty="0" smtClean="0"/>
              <a:t>La progettazione prevede tre fasi ; Nella prima fase gli </a:t>
            </a:r>
            <a:r>
              <a:rPr lang="it-IT" sz="2000" b="1" dirty="0" smtClean="0"/>
              <a:t>alunni delle quinte classi dei plessi</a:t>
            </a:r>
            <a:r>
              <a:rPr lang="it-IT" sz="2000" dirty="0" smtClean="0"/>
              <a:t>  Monticelli, Ariano e Salitto svolgeranno insieme agli studenti delle prime classi della scuola secondaria di 1° grado attività  </a:t>
            </a:r>
            <a:r>
              <a:rPr lang="it-IT" sz="2000" dirty="0" err="1" smtClean="0"/>
              <a:t>laboratoriali</a:t>
            </a:r>
            <a:r>
              <a:rPr lang="it-IT" sz="2000" dirty="0" smtClean="0"/>
              <a:t>  volte ad esplorare le diverse proprietà dell’acqua.. L’attività si è svolta il 20 dicembre 2016 presso </a:t>
            </a:r>
            <a:r>
              <a:rPr lang="it-IT" sz="2000" smtClean="0"/>
              <a:t>il plesso: </a:t>
            </a:r>
            <a:r>
              <a:rPr lang="it-IT" sz="2000" dirty="0" smtClean="0"/>
              <a:t>scuola secondaria di 1</a:t>
            </a:r>
            <a:r>
              <a:rPr lang="it-IT" sz="2000" smtClean="0"/>
              <a:t>° grado  </a:t>
            </a:r>
            <a:r>
              <a:rPr lang="it-IT" sz="2000" dirty="0" err="1" smtClean="0"/>
              <a:t>di</a:t>
            </a:r>
            <a:r>
              <a:rPr lang="it-IT" sz="2000" dirty="0" smtClean="0"/>
              <a:t> Ariano.</a:t>
            </a:r>
            <a:br>
              <a:rPr lang="it-IT" sz="2000" dirty="0" smtClean="0"/>
            </a:br>
            <a:r>
              <a:rPr lang="it-IT" sz="2000" dirty="0" smtClean="0"/>
              <a:t> Laboratorio scientifico   :    </a:t>
            </a:r>
            <a:r>
              <a:rPr lang="it-IT" sz="2000" dirty="0" err="1" smtClean="0"/>
              <a:t>…</a:t>
            </a:r>
            <a:r>
              <a:rPr lang="it-IT" sz="2000" i="1" dirty="0" err="1" smtClean="0"/>
              <a:t>la</a:t>
            </a:r>
            <a:r>
              <a:rPr lang="it-IT" sz="2000" i="1" dirty="0" smtClean="0"/>
              <a:t> forma dell’acqua  (a cura del Prof.  </a:t>
            </a:r>
            <a:r>
              <a:rPr lang="it-IT" sz="2000" i="1" dirty="0" err="1" smtClean="0"/>
              <a:t>Migliozzi</a:t>
            </a:r>
            <a:r>
              <a:rPr lang="it-IT" sz="2000" i="1" dirty="0" smtClean="0"/>
              <a:t>)</a:t>
            </a:r>
            <a:r>
              <a:rPr lang="it-IT" sz="2000" dirty="0" smtClean="0"/>
              <a:t/>
            </a:r>
            <a:br>
              <a:rPr lang="it-IT" sz="2000" dirty="0" smtClean="0"/>
            </a:br>
            <a:r>
              <a:rPr lang="it-IT" sz="2000" i="1" dirty="0" smtClean="0"/>
              <a:t>  </a:t>
            </a:r>
            <a:r>
              <a:rPr lang="it-IT" sz="2000" dirty="0" smtClean="0"/>
              <a:t>Laboratorio linguistico    : …..</a:t>
            </a:r>
            <a:r>
              <a:rPr lang="it-IT" sz="2000" i="1" dirty="0" smtClean="0"/>
              <a:t>the water </a:t>
            </a:r>
            <a:r>
              <a:rPr lang="it-IT" sz="2000" i="1" dirty="0" err="1" smtClean="0"/>
              <a:t>cycle</a:t>
            </a:r>
            <a:r>
              <a:rPr lang="it-IT" sz="2000" i="1" dirty="0" smtClean="0"/>
              <a:t>       ( a cura della prof.ssa  </a:t>
            </a:r>
            <a:r>
              <a:rPr lang="it-IT" sz="2000" i="1" dirty="0" err="1" smtClean="0"/>
              <a:t>Alfinito</a:t>
            </a:r>
            <a:r>
              <a:rPr lang="it-IT" sz="2000" i="1" dirty="0" smtClean="0"/>
              <a:t>)</a:t>
            </a:r>
            <a:r>
              <a:rPr lang="it-IT" sz="2000" dirty="0" smtClean="0"/>
              <a:t/>
            </a:r>
            <a:br>
              <a:rPr lang="it-IT" sz="2000" dirty="0" smtClean="0"/>
            </a:br>
            <a:r>
              <a:rPr lang="it-IT" sz="2000" dirty="0" smtClean="0"/>
              <a:t>  Laboratorio artistico      :    </a:t>
            </a:r>
            <a:r>
              <a:rPr lang="it-IT" sz="2000" i="1" dirty="0" err="1" smtClean="0"/>
              <a:t>….il</a:t>
            </a:r>
            <a:r>
              <a:rPr lang="it-IT" sz="2000" i="1" dirty="0" smtClean="0"/>
              <a:t> fiore magico        (a cura delle prof.sse  </a:t>
            </a:r>
            <a:r>
              <a:rPr lang="it-IT" sz="2000" i="1" dirty="0" err="1" smtClean="0"/>
              <a:t>Cicatelli</a:t>
            </a:r>
            <a:r>
              <a:rPr lang="it-IT" sz="2000" i="1" dirty="0" smtClean="0"/>
              <a:t> ,Corvo)</a:t>
            </a:r>
            <a:r>
              <a:rPr lang="it-IT" sz="2000" dirty="0" smtClean="0"/>
              <a:t/>
            </a:r>
            <a:br>
              <a:rPr lang="it-IT" sz="2000" dirty="0" smtClean="0"/>
            </a:br>
            <a:r>
              <a:rPr lang="it-IT" sz="2000" dirty="0" smtClean="0"/>
              <a:t>  Laboratorio musicale     :    </a:t>
            </a:r>
            <a:r>
              <a:rPr lang="it-IT" sz="2000" i="1" dirty="0" err="1" smtClean="0"/>
              <a:t>…i</a:t>
            </a:r>
            <a:r>
              <a:rPr lang="it-IT" sz="2000" i="1" dirty="0" smtClean="0"/>
              <a:t> suoni dell’acqua.  (a cura del prof. Gianluca  </a:t>
            </a:r>
            <a:r>
              <a:rPr lang="it-IT" sz="2000" i="1" dirty="0" err="1" smtClean="0"/>
              <a:t>Roscigno</a:t>
            </a:r>
            <a:r>
              <a:rPr lang="it-IT" sz="2000" i="1" dirty="0" smtClean="0"/>
              <a:t>)</a:t>
            </a:r>
            <a:br>
              <a:rPr lang="it-IT" sz="2000" i="1" dirty="0" smtClean="0"/>
            </a:br>
            <a:r>
              <a:rPr lang="it-IT" sz="2000" i="1" dirty="0" smtClean="0"/>
              <a:t/>
            </a:r>
            <a:br>
              <a:rPr lang="it-IT" sz="2000" i="1" dirty="0" smtClean="0"/>
            </a:br>
            <a:r>
              <a:rPr lang="it-IT" sz="2000" b="1" i="1" dirty="0" smtClean="0">
                <a:solidFill>
                  <a:srgbClr val="234B8D"/>
                </a:solidFill>
              </a:rPr>
              <a:t/>
            </a:r>
            <a:br>
              <a:rPr lang="it-IT" sz="2000" b="1" i="1" dirty="0" smtClean="0">
                <a:solidFill>
                  <a:srgbClr val="234B8D"/>
                </a:solidFill>
              </a:rPr>
            </a:br>
            <a:r>
              <a:rPr lang="it-IT" sz="2000" b="1" i="1" dirty="0" smtClean="0">
                <a:solidFill>
                  <a:srgbClr val="374B79"/>
                </a:solidFill>
              </a:rPr>
              <a:t>Accoglienza delle classi primaria da una delegazione di alunni della scuola secondaria</a:t>
            </a:r>
            <a:r>
              <a:rPr lang="it-IT" sz="2000" dirty="0" smtClean="0"/>
              <a:t/>
            </a:r>
            <a:br>
              <a:rPr lang="it-IT" sz="2000" dirty="0" smtClean="0"/>
            </a:br>
            <a:endParaRPr lang="it-IT" sz="2000" dirty="0"/>
          </a:p>
        </p:txBody>
      </p:sp>
      <p:pic>
        <p:nvPicPr>
          <p:cNvPr id="4099" name="Segnaposto contenuto 3" descr="IMG_7391.JPG"/>
          <p:cNvPicPr>
            <a:picLocks noGrp="1" noChangeAspect="1"/>
          </p:cNvPicPr>
          <p:nvPr>
            <p:ph idx="1"/>
          </p:nvPr>
        </p:nvPicPr>
        <p:blipFill>
          <a:blip r:embed="rId2" cstate="print"/>
          <a:srcRect/>
          <a:stretch>
            <a:fillRect/>
          </a:stretch>
        </p:blipFill>
        <p:spPr>
          <a:xfrm>
            <a:off x="1571625" y="4071938"/>
            <a:ext cx="3000375" cy="2286000"/>
          </a:xfrm>
        </p:spPr>
      </p:pic>
      <p:pic>
        <p:nvPicPr>
          <p:cNvPr id="4100" name="Immagine 4" descr="Risultati immagini per immagini di gocce d'acqua disegnate"/>
          <p:cNvPicPr>
            <a:picLocks noChangeAspect="1" noChangeArrowheads="1"/>
          </p:cNvPicPr>
          <p:nvPr/>
        </p:nvPicPr>
        <p:blipFill>
          <a:blip r:embed="rId3" cstate="print"/>
          <a:srcRect/>
          <a:stretch>
            <a:fillRect/>
          </a:stretch>
        </p:blipFill>
        <p:spPr bwMode="auto">
          <a:xfrm>
            <a:off x="214313" y="4143375"/>
            <a:ext cx="1285875" cy="1143000"/>
          </a:xfrm>
          <a:prstGeom prst="rect">
            <a:avLst/>
          </a:prstGeom>
          <a:noFill/>
          <a:ln w="9525">
            <a:noFill/>
            <a:miter lim="800000"/>
            <a:headEnd/>
            <a:tailEnd/>
          </a:ln>
        </p:spPr>
      </p:pic>
      <p:pic>
        <p:nvPicPr>
          <p:cNvPr id="4101" name="Immagine 5" descr="IMG_7394.JPG"/>
          <p:cNvPicPr>
            <a:picLocks noChangeAspect="1"/>
          </p:cNvPicPr>
          <p:nvPr/>
        </p:nvPicPr>
        <p:blipFill>
          <a:blip r:embed="rId4" cstate="print"/>
          <a:srcRect/>
          <a:stretch>
            <a:fillRect/>
          </a:stretch>
        </p:blipFill>
        <p:spPr bwMode="auto">
          <a:xfrm>
            <a:off x="5072063" y="4000500"/>
            <a:ext cx="3500437" cy="2571750"/>
          </a:xfrm>
          <a:prstGeom prst="rect">
            <a:avLst/>
          </a:prstGeom>
          <a:noFill/>
          <a:ln w="9525">
            <a:noFill/>
            <a:miter lim="800000"/>
            <a:headEnd/>
            <a:tailEnd/>
          </a:ln>
        </p:spPr>
      </p:pic>
      <p:sp>
        <p:nvSpPr>
          <p:cNvPr id="8" name="Fumetto 3 7"/>
          <p:cNvSpPr/>
          <p:nvPr/>
        </p:nvSpPr>
        <p:spPr>
          <a:xfrm>
            <a:off x="857250" y="4071938"/>
            <a:ext cx="428625" cy="327025"/>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9" name="Fumetto 3 8"/>
          <p:cNvSpPr/>
          <p:nvPr/>
        </p:nvSpPr>
        <p:spPr>
          <a:xfrm>
            <a:off x="500063" y="3714750"/>
            <a:ext cx="928687" cy="327025"/>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00063" y="0"/>
            <a:ext cx="8229600" cy="642938"/>
          </a:xfrm>
        </p:spPr>
        <p:txBody>
          <a:bodyPr>
            <a:normAutofit fontScale="90000"/>
          </a:bodyPr>
          <a:lstStyle/>
          <a:p>
            <a:pPr fontAlgn="auto">
              <a:spcAft>
                <a:spcPts val="0"/>
              </a:spcAft>
              <a:defRPr/>
            </a:pPr>
            <a:r>
              <a:rPr lang="it-IT" sz="2000" dirty="0" smtClean="0"/>
              <a:t/>
            </a:r>
            <a:br>
              <a:rPr lang="it-IT" sz="2000" dirty="0" smtClean="0"/>
            </a:br>
            <a:endParaRPr lang="it-IT" sz="2000" dirty="0"/>
          </a:p>
        </p:txBody>
      </p:sp>
      <p:pic>
        <p:nvPicPr>
          <p:cNvPr id="5123" name="Segnaposto contenuto 4" descr="IMG_7439.JPG"/>
          <p:cNvPicPr>
            <a:picLocks noGrp="1" noChangeAspect="1"/>
          </p:cNvPicPr>
          <p:nvPr>
            <p:ph idx="1"/>
          </p:nvPr>
        </p:nvPicPr>
        <p:blipFill>
          <a:blip r:embed="rId2" cstate="print"/>
          <a:srcRect/>
          <a:stretch>
            <a:fillRect/>
          </a:stretch>
        </p:blipFill>
        <p:spPr>
          <a:xfrm>
            <a:off x="714375" y="2071688"/>
            <a:ext cx="2354263" cy="2136775"/>
          </a:xfrm>
        </p:spPr>
      </p:pic>
      <p:pic>
        <p:nvPicPr>
          <p:cNvPr id="6" name="Immagine 5" descr="IMG_7610.JPG"/>
          <p:cNvPicPr>
            <a:picLocks noChangeAspect="1"/>
          </p:cNvPicPr>
          <p:nvPr/>
        </p:nvPicPr>
        <p:blipFill>
          <a:blip r:embed="rId3" cstate="print"/>
          <a:stretch>
            <a:fillRect/>
          </a:stretch>
        </p:blipFill>
        <p:spPr>
          <a:xfrm rot="15823114">
            <a:off x="6256443" y="2077421"/>
            <a:ext cx="2698710" cy="2357454"/>
          </a:xfrm>
          <a:prstGeom prst="ellipse">
            <a:avLst/>
          </a:prstGeom>
        </p:spPr>
      </p:pic>
      <p:pic>
        <p:nvPicPr>
          <p:cNvPr id="7" name="Immagine 6" descr="IMG_7426.JPG"/>
          <p:cNvPicPr>
            <a:picLocks noChangeAspect="1"/>
          </p:cNvPicPr>
          <p:nvPr/>
        </p:nvPicPr>
        <p:blipFill>
          <a:blip r:embed="rId4" cstate="print"/>
          <a:stretch>
            <a:fillRect/>
          </a:stretch>
        </p:blipFill>
        <p:spPr>
          <a:xfrm>
            <a:off x="3214678" y="4071942"/>
            <a:ext cx="3214710" cy="2571768"/>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a:sp3d>
        </p:spPr>
      </p:pic>
      <p:pic>
        <p:nvPicPr>
          <p:cNvPr id="8" name="Immagine 7" descr="IMG_7421.JPG"/>
          <p:cNvPicPr>
            <a:picLocks noChangeAspect="1"/>
          </p:cNvPicPr>
          <p:nvPr/>
        </p:nvPicPr>
        <p:blipFill>
          <a:blip r:embed="rId5" cstate="print"/>
          <a:stretch>
            <a:fillRect/>
          </a:stretch>
        </p:blipFill>
        <p:spPr>
          <a:xfrm>
            <a:off x="6572232" y="4643421"/>
            <a:ext cx="2571768" cy="2214579"/>
          </a:xfrm>
          <a:prstGeom prst="star32">
            <a:avLst/>
          </a:prstGeom>
        </p:spPr>
      </p:pic>
      <p:sp>
        <p:nvSpPr>
          <p:cNvPr id="10" name="Rettangolo 9"/>
          <p:cNvSpPr/>
          <p:nvPr/>
        </p:nvSpPr>
        <p:spPr>
          <a:xfrm>
            <a:off x="500063" y="285750"/>
            <a:ext cx="8072437" cy="1816100"/>
          </a:xfrm>
          <a:prstGeom prst="rect">
            <a:avLst/>
          </a:prstGeom>
        </p:spPr>
        <p:txBody>
          <a:bodyPr>
            <a:spAutoFit/>
          </a:bodyPr>
          <a:lstStyle/>
          <a:p>
            <a:pPr fontAlgn="auto">
              <a:spcBef>
                <a:spcPts val="0"/>
              </a:spcBef>
              <a:spcAft>
                <a:spcPts val="0"/>
              </a:spcAft>
              <a:defRPr/>
            </a:pPr>
            <a:r>
              <a:rPr lang="it-IT" sz="1600" b="1" dirty="0">
                <a:solidFill>
                  <a:srgbClr val="002060"/>
                </a:solidFill>
                <a:latin typeface="+mn-lt"/>
                <a:cs typeface="+mn-cs"/>
              </a:rPr>
              <a:t>IL Laboratorio artistico </a:t>
            </a:r>
            <a:r>
              <a:rPr lang="it-IT" sz="1600" b="1" i="1" dirty="0">
                <a:solidFill>
                  <a:srgbClr val="002060"/>
                </a:solidFill>
                <a:latin typeface="+mn-lt"/>
                <a:cs typeface="+mn-cs"/>
              </a:rPr>
              <a:t>il fiore magico </a:t>
            </a:r>
            <a:r>
              <a:rPr lang="it-IT" sz="1600" b="1" dirty="0">
                <a:solidFill>
                  <a:srgbClr val="002060"/>
                </a:solidFill>
                <a:latin typeface="+mn-lt"/>
                <a:cs typeface="+mn-cs"/>
              </a:rPr>
              <a:t>  </a:t>
            </a:r>
            <a:r>
              <a:rPr lang="it-IT" sz="1600" dirty="0">
                <a:solidFill>
                  <a:srgbClr val="002060"/>
                </a:solidFill>
                <a:latin typeface="+mn-lt"/>
                <a:cs typeface="+mn-cs"/>
              </a:rPr>
              <a:t>è un esperimento scientifico che trasformato in una forma artistica dimostra l’effetto della capillarità : la carta assorbe l’acqua e si gonfia progressivamente. L’attività consiste nel ritagliare una margherita di carta e colorarla ed immergerla in una  </a:t>
            </a:r>
            <a:r>
              <a:rPr lang="it-IT" sz="1600" dirty="0" err="1">
                <a:solidFill>
                  <a:srgbClr val="002060"/>
                </a:solidFill>
                <a:latin typeface="+mn-lt"/>
                <a:cs typeface="+mn-cs"/>
              </a:rPr>
              <a:t>ciotolina</a:t>
            </a:r>
            <a:r>
              <a:rPr lang="it-IT" sz="1600" dirty="0">
                <a:solidFill>
                  <a:srgbClr val="002060"/>
                </a:solidFill>
                <a:latin typeface="+mn-lt"/>
                <a:cs typeface="+mn-cs"/>
              </a:rPr>
              <a:t> colma d’acqua ,L’effetto della capillarità fa aprire lentamente i petali dimostrando che l’acqua può dare  vita anche ad un oggetto inanimato. da un lato con colori a cera ’effetto della capillarità fa aprire lentamente i petali dimostrando che l’acqua può dare  vita anche ad un oggetto inanimato</a:t>
            </a:r>
            <a:r>
              <a:rPr lang="it-IT" sz="1600" dirty="0">
                <a:solidFill>
                  <a:schemeClr val="accent2">
                    <a:lumMod val="50000"/>
                  </a:schemeClr>
                </a:solidFill>
                <a:latin typeface="+mn-lt"/>
                <a:cs typeface="+mn-cs"/>
              </a:rPr>
              <a:t>. </a:t>
            </a:r>
          </a:p>
        </p:txBody>
      </p:sp>
      <p:pic>
        <p:nvPicPr>
          <p:cNvPr id="11" name="Immagine 10" descr="IMG_7435.JPG"/>
          <p:cNvPicPr>
            <a:picLocks noChangeAspect="1"/>
          </p:cNvPicPr>
          <p:nvPr/>
        </p:nvPicPr>
        <p:blipFill>
          <a:blip r:embed="rId6" cstate="print"/>
          <a:stretch>
            <a:fillRect/>
          </a:stretch>
        </p:blipFill>
        <p:spPr>
          <a:xfrm rot="5400000">
            <a:off x="3464710" y="1750209"/>
            <a:ext cx="2000265" cy="2643206"/>
          </a:xfrm>
          <a:prstGeom prst="star32">
            <a:avLst/>
          </a:prstGeom>
        </p:spPr>
      </p:pic>
      <p:pic>
        <p:nvPicPr>
          <p:cNvPr id="4097" name="Picture 1" descr="C:\Users\Admin\Desktop\foto scuola olevano\Continuita'20 dicembre 2016\IMG_7581.JPG"/>
          <p:cNvPicPr>
            <a:picLocks noChangeAspect="1" noChangeArrowheads="1"/>
          </p:cNvPicPr>
          <p:nvPr/>
        </p:nvPicPr>
        <p:blipFill>
          <a:blip r:embed="rId7" cstate="print"/>
          <a:srcRect/>
          <a:stretch>
            <a:fillRect/>
          </a:stretch>
        </p:blipFill>
        <p:spPr bwMode="auto">
          <a:xfrm>
            <a:off x="571472" y="4214818"/>
            <a:ext cx="2000264" cy="2286016"/>
          </a:xfrm>
          <a:prstGeom prst="ellipse">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rot="10800000" flipV="1">
            <a:off x="214313" y="357188"/>
            <a:ext cx="8501062" cy="1714500"/>
          </a:xfrm>
        </p:spPr>
        <p:txBody>
          <a:bodyPr>
            <a:normAutofit fontScale="90000"/>
          </a:bodyPr>
          <a:lstStyle/>
          <a:p>
            <a:pPr>
              <a:spcAft>
                <a:spcPts val="0"/>
              </a:spcAft>
              <a:defRPr/>
            </a:pPr>
            <a:r>
              <a:rPr lang="it-IT" sz="1800" dirty="0" smtClean="0"/>
              <a:t> </a:t>
            </a:r>
            <a:br>
              <a:rPr lang="it-IT" sz="1800" dirty="0" smtClean="0"/>
            </a:br>
            <a:r>
              <a:rPr lang="it-IT" sz="1800" b="1" dirty="0" smtClean="0"/>
              <a:t> </a:t>
            </a:r>
            <a:r>
              <a:rPr lang="it-IT" sz="1800" b="1" dirty="0" smtClean="0">
                <a:solidFill>
                  <a:srgbClr val="002060"/>
                </a:solidFill>
              </a:rPr>
              <a:t>Il Laboratorio </a:t>
            </a:r>
            <a:r>
              <a:rPr lang="it-IT" sz="1800" b="1" dirty="0" err="1" smtClean="0">
                <a:solidFill>
                  <a:srgbClr val="002060"/>
                </a:solidFill>
              </a:rPr>
              <a:t>musicale</a:t>
            </a:r>
            <a:r>
              <a:rPr lang="it-IT" sz="1800" b="1" i="1" dirty="0" err="1" smtClean="0">
                <a:solidFill>
                  <a:srgbClr val="002060"/>
                </a:solidFill>
              </a:rPr>
              <a:t>…i</a:t>
            </a:r>
            <a:r>
              <a:rPr lang="it-IT" sz="1800" b="1" i="1" dirty="0" smtClean="0">
                <a:solidFill>
                  <a:srgbClr val="002060"/>
                </a:solidFill>
              </a:rPr>
              <a:t> suoni dell’acqua</a:t>
            </a:r>
            <a:r>
              <a:rPr lang="it-IT" sz="1800" b="1" dirty="0" smtClean="0">
                <a:solidFill>
                  <a:srgbClr val="002060"/>
                </a:solidFill>
              </a:rPr>
              <a:t>  </a:t>
            </a:r>
            <a:r>
              <a:rPr lang="it-IT" sz="1800" dirty="0" smtClean="0">
                <a:solidFill>
                  <a:srgbClr val="002060"/>
                </a:solidFill>
              </a:rPr>
              <a:t>e’ un attività che avvia gli allievi alla scoperta sensoriale dell’ acqua ,in particolare  all’ ascolto dei rumori dell’ acqua prodotti da uno strumento realizzato dagli alunni. Come primo avvio all’ ascolto delle caratteristiche dei suoni dell’acqua si è pensato di costruire uno strumento utilizzando dei tubi di cartone riciclato chiuso all’ estremità con dei tappi e riempito al suo interno con una manciata di riso. I tubi  prodotti e decorati con motivi etnici  possono essere  utilizzati, con la  guida dell’ insegnante , per  produrre il </a:t>
            </a:r>
            <a:r>
              <a:rPr lang="it-IT" sz="1800" dirty="0" err="1" smtClean="0">
                <a:solidFill>
                  <a:srgbClr val="002060"/>
                </a:solidFill>
              </a:rPr>
              <a:t>fruscìo</a:t>
            </a:r>
            <a:r>
              <a:rPr lang="it-IT" sz="1800" dirty="0" smtClean="0">
                <a:solidFill>
                  <a:srgbClr val="002060"/>
                </a:solidFill>
              </a:rPr>
              <a:t> dell’acqua e successivamente in modo collettivo funzionare come ritmica di fondo a musiche  ancestrali.</a:t>
            </a:r>
            <a:r>
              <a:rPr lang="it-IT" sz="1800" dirty="0" smtClean="0"/>
              <a:t/>
            </a:r>
            <a:br>
              <a:rPr lang="it-IT" sz="1800" dirty="0" smtClean="0"/>
            </a:br>
            <a:endParaRPr lang="it-IT" sz="1800" dirty="0"/>
          </a:p>
        </p:txBody>
      </p:sp>
      <p:pic>
        <p:nvPicPr>
          <p:cNvPr id="5" name="Immagine 4" descr="IMG_7527.JPG"/>
          <p:cNvPicPr>
            <a:picLocks noChangeAspect="1"/>
          </p:cNvPicPr>
          <p:nvPr/>
        </p:nvPicPr>
        <p:blipFill>
          <a:blip r:embed="rId2" cstate="print">
            <a:lum bright="-10000"/>
          </a:blip>
          <a:stretch>
            <a:fillRect/>
          </a:stretch>
        </p:blipFill>
        <p:spPr>
          <a:xfrm>
            <a:off x="3214678" y="1857364"/>
            <a:ext cx="2000264" cy="1571636"/>
          </a:xfrm>
          <a:prstGeom prst="teardrop">
            <a:avLst/>
          </a:prstGeom>
          <a:scene3d>
            <a:camera prst="orthographicFront"/>
            <a:lightRig rig="threePt" dir="t"/>
          </a:scene3d>
          <a:sp3d>
            <a:bevelT/>
          </a:sp3d>
        </p:spPr>
      </p:pic>
      <p:pic>
        <p:nvPicPr>
          <p:cNvPr id="6" name="Immagine 5" descr="IMG_7429.JPG"/>
          <p:cNvPicPr>
            <a:picLocks noChangeAspect="1"/>
          </p:cNvPicPr>
          <p:nvPr/>
        </p:nvPicPr>
        <p:blipFill>
          <a:blip r:embed="rId3" cstate="print">
            <a:lum contrast="30000"/>
          </a:blip>
          <a:stretch>
            <a:fillRect/>
          </a:stretch>
        </p:blipFill>
        <p:spPr>
          <a:xfrm>
            <a:off x="2928926" y="3571876"/>
            <a:ext cx="2500330" cy="2000264"/>
          </a:xfrm>
          <a:prstGeom prst="rect">
            <a:avLst/>
          </a:prstGeom>
          <a:scene3d>
            <a:camera prst="orthographicFront"/>
            <a:lightRig rig="threePt" dir="t"/>
          </a:scene3d>
          <a:sp3d>
            <a:bevelT w="152400" h="50800" prst="softRound"/>
          </a:sp3d>
        </p:spPr>
      </p:pic>
      <p:pic>
        <p:nvPicPr>
          <p:cNvPr id="7" name="Immagine 6" descr="IMG_7525.JPG"/>
          <p:cNvPicPr>
            <a:picLocks noChangeAspect="1"/>
          </p:cNvPicPr>
          <p:nvPr/>
        </p:nvPicPr>
        <p:blipFill>
          <a:blip r:embed="rId4" cstate="print">
            <a:lum bright="-10000"/>
          </a:blip>
          <a:stretch>
            <a:fillRect/>
          </a:stretch>
        </p:blipFill>
        <p:spPr>
          <a:xfrm>
            <a:off x="5500694" y="1714488"/>
            <a:ext cx="3143272" cy="3929090"/>
          </a:xfrm>
          <a:prstGeom prst="rect">
            <a:avLst/>
          </a:prstGeom>
          <a:scene3d>
            <a:camera prst="orthographicFront"/>
            <a:lightRig rig="threePt" dir="t"/>
          </a:scene3d>
          <a:sp3d>
            <a:bevelT/>
          </a:sp3d>
        </p:spPr>
      </p:pic>
      <p:pic>
        <p:nvPicPr>
          <p:cNvPr id="6150" name="Segnaposto contenuto 3" descr="IMG_7524.JPG"/>
          <p:cNvPicPr>
            <a:picLocks noGrp="1" noChangeAspect="1"/>
          </p:cNvPicPr>
          <p:nvPr>
            <p:ph idx="1"/>
          </p:nvPr>
        </p:nvPicPr>
        <p:blipFill>
          <a:blip r:embed="rId5" cstate="print">
            <a:lum bright="-20000"/>
          </a:blip>
          <a:srcRect/>
          <a:stretch>
            <a:fillRect/>
          </a:stretch>
        </p:blipFill>
        <p:spPr>
          <a:xfrm>
            <a:off x="285750" y="2000250"/>
            <a:ext cx="2571750" cy="4572000"/>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descr="IMG_7404.JPG"/>
          <p:cNvPicPr>
            <a:picLocks noChangeAspect="1"/>
          </p:cNvPicPr>
          <p:nvPr/>
        </p:nvPicPr>
        <p:blipFill>
          <a:blip r:embed="rId2" cstate="print"/>
          <a:stretch>
            <a:fillRect/>
          </a:stretch>
        </p:blipFill>
        <p:spPr>
          <a:xfrm>
            <a:off x="214282" y="4786322"/>
            <a:ext cx="5643570" cy="1857364"/>
          </a:xfrm>
          <a:prstGeom prst="parallelogram">
            <a:avLst/>
          </a:prstGeom>
        </p:spPr>
      </p:pic>
      <p:pic>
        <p:nvPicPr>
          <p:cNvPr id="7171" name="Segnaposto contenuto 3" descr="IMG_7413.JPG"/>
          <p:cNvPicPr>
            <a:picLocks noGrp="1" noChangeAspect="1"/>
          </p:cNvPicPr>
          <p:nvPr>
            <p:ph idx="1"/>
          </p:nvPr>
        </p:nvPicPr>
        <p:blipFill>
          <a:blip r:embed="rId3" cstate="print"/>
          <a:srcRect/>
          <a:stretch>
            <a:fillRect/>
          </a:stretch>
        </p:blipFill>
        <p:spPr>
          <a:xfrm>
            <a:off x="428625" y="2357438"/>
            <a:ext cx="3121025" cy="2357437"/>
          </a:xfrm>
        </p:spPr>
      </p:pic>
      <p:sp>
        <p:nvSpPr>
          <p:cNvPr id="2" name="Titolo 1"/>
          <p:cNvSpPr>
            <a:spLocks noGrp="1"/>
          </p:cNvSpPr>
          <p:nvPr>
            <p:ph type="title"/>
          </p:nvPr>
        </p:nvSpPr>
        <p:spPr>
          <a:xfrm>
            <a:off x="457200" y="0"/>
            <a:ext cx="8229600" cy="2500313"/>
          </a:xfrm>
        </p:spPr>
        <p:txBody>
          <a:bodyPr>
            <a:normAutofit fontScale="90000"/>
          </a:bodyPr>
          <a:lstStyle/>
          <a:p>
            <a:pPr fontAlgn="auto">
              <a:spcAft>
                <a:spcPts val="0"/>
              </a:spcAft>
              <a:defRPr/>
            </a:pPr>
            <a:r>
              <a:rPr lang="it-IT" sz="1800" b="1" dirty="0" smtClean="0">
                <a:solidFill>
                  <a:srgbClr val="002060"/>
                </a:solidFill>
              </a:rPr>
              <a:t>Il  laboratorio scientifico”</a:t>
            </a:r>
            <a:r>
              <a:rPr lang="it-IT" sz="1800" b="1" i="1" dirty="0" smtClean="0">
                <a:solidFill>
                  <a:srgbClr val="002060"/>
                </a:solidFill>
              </a:rPr>
              <a:t>la forma dell’acqua”</a:t>
            </a:r>
            <a:r>
              <a:rPr lang="it-IT" sz="1800" b="1" dirty="0" smtClean="0">
                <a:solidFill>
                  <a:srgbClr val="002060"/>
                </a:solidFill>
              </a:rPr>
              <a:t> </a:t>
            </a:r>
            <a:r>
              <a:rPr lang="it-IT" sz="1800" dirty="0" smtClean="0">
                <a:solidFill>
                  <a:srgbClr val="002060"/>
                </a:solidFill>
              </a:rPr>
              <a:t>dimostra cosa si può fare basandosi su ciò che sosteneva in passato Archimede; l'acqua non ha una forma propria per cui prende la forma del recipiente in cui è contenuta. Questo esperimento, intrapreso dal famoso matematico, è conosciuto come principio dei ''vasi comunicanti''. Per ripeterlo dobbiamo prendere 2 </a:t>
            </a:r>
            <a:r>
              <a:rPr lang="it-IT" sz="1800" b="1" dirty="0" smtClean="0">
                <a:solidFill>
                  <a:srgbClr val="002060"/>
                </a:solidFill>
              </a:rPr>
              <a:t>bottiglie</a:t>
            </a:r>
            <a:r>
              <a:rPr lang="it-IT" sz="1800" dirty="0" smtClean="0">
                <a:solidFill>
                  <a:srgbClr val="002060"/>
                </a:solidFill>
              </a:rPr>
              <a:t>, versare dell'acqua e poi collegare con un tubo e del nastro l'una all'altra. In seguito capovolgiamo le bottiglie, le disponiamo alla stessa altezza e notiamo che l'acqua assume in entrambe lo stesso livello. Se solleviamo una delle 2 bottiglie, la </a:t>
            </a:r>
            <a:r>
              <a:rPr lang="it-IT" sz="1800" b="1" dirty="0" smtClean="0">
                <a:solidFill>
                  <a:srgbClr val="002060"/>
                </a:solidFill>
              </a:rPr>
              <a:t>gravità</a:t>
            </a:r>
            <a:r>
              <a:rPr lang="it-IT" sz="1800" dirty="0" smtClean="0">
                <a:solidFill>
                  <a:srgbClr val="002060"/>
                </a:solidFill>
              </a:rPr>
              <a:t> fa sì che l'acqua aumenta nella bottiglia che si trova in basso e diminuisce nell'altra. Ciò succede grazie alla gravità che crea pressione all'interno del tubo.</a:t>
            </a:r>
            <a:r>
              <a:rPr lang="it-IT" sz="1600" dirty="0" smtClean="0"/>
              <a:t/>
            </a:r>
            <a:br>
              <a:rPr lang="it-IT" sz="1600" dirty="0" smtClean="0"/>
            </a:br>
            <a:endParaRPr lang="it-IT" sz="1600" dirty="0"/>
          </a:p>
        </p:txBody>
      </p:sp>
      <p:pic>
        <p:nvPicPr>
          <p:cNvPr id="5" name="Immagine 4" descr="IMG_7400.JPG"/>
          <p:cNvPicPr>
            <a:picLocks noChangeAspect="1"/>
          </p:cNvPicPr>
          <p:nvPr/>
        </p:nvPicPr>
        <p:blipFill>
          <a:blip r:embed="rId4" cstate="print"/>
          <a:stretch>
            <a:fillRect/>
          </a:stretch>
        </p:blipFill>
        <p:spPr>
          <a:xfrm>
            <a:off x="3357554" y="2143116"/>
            <a:ext cx="3143272" cy="2714644"/>
          </a:xfrm>
          <a:prstGeom prst="ellipse">
            <a:avLst/>
          </a:prstGeom>
          <a:scene3d>
            <a:camera prst="orthographicFront"/>
            <a:lightRig rig="threePt" dir="t"/>
          </a:scene3d>
          <a:sp3d>
            <a:bevelT w="101600" prst="riblet"/>
          </a:sp3d>
        </p:spPr>
      </p:pic>
      <p:pic>
        <p:nvPicPr>
          <p:cNvPr id="6" name="Immagine 5" descr="IMG_7409.JPG"/>
          <p:cNvPicPr>
            <a:picLocks noChangeAspect="1"/>
          </p:cNvPicPr>
          <p:nvPr/>
        </p:nvPicPr>
        <p:blipFill>
          <a:blip r:embed="rId5" cstate="print"/>
          <a:stretch>
            <a:fillRect/>
          </a:stretch>
        </p:blipFill>
        <p:spPr>
          <a:xfrm>
            <a:off x="5786414" y="2928934"/>
            <a:ext cx="3357586" cy="3571900"/>
          </a:xfrm>
          <a:prstGeom prst="parallelogram">
            <a:avLst/>
          </a:prstGeom>
          <a:effectLst>
            <a:glow rad="63500">
              <a:schemeClr val="accent1">
                <a:satMod val="175000"/>
                <a:alpha val="40000"/>
              </a:schemeClr>
            </a:glo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olo 1"/>
          <p:cNvSpPr>
            <a:spLocks noGrp="1"/>
          </p:cNvSpPr>
          <p:nvPr>
            <p:ph type="title"/>
          </p:nvPr>
        </p:nvSpPr>
        <p:spPr>
          <a:xfrm>
            <a:off x="457200" y="704850"/>
            <a:ext cx="8229600" cy="2438400"/>
          </a:xfrm>
        </p:spPr>
        <p:txBody>
          <a:bodyPr/>
          <a:lstStyle/>
          <a:p>
            <a:r>
              <a:rPr lang="it-IT" sz="1800" i="1" smtClean="0"/>
              <a:t> </a:t>
            </a:r>
            <a:r>
              <a:rPr lang="it-IT" sz="1800" b="1" smtClean="0"/>
              <a:t>Il</a:t>
            </a:r>
            <a:r>
              <a:rPr lang="it-IT" sz="1800" b="1" i="1" smtClean="0"/>
              <a:t> </a:t>
            </a:r>
            <a:r>
              <a:rPr lang="it-IT" sz="1800" b="1" smtClean="0"/>
              <a:t>Laboratorio “</a:t>
            </a:r>
            <a:r>
              <a:rPr lang="it-IT" sz="1800" b="1" i="1" smtClean="0"/>
              <a:t>the water cycle” </a:t>
            </a:r>
            <a:r>
              <a:rPr lang="it-IT" sz="1800" smtClean="0"/>
              <a:t>illustra   il ruolo essenziale dell’ acqua nella nostra vita . Verranno enunciati dagli alunni della scuola sec. ,sia  in lingua inglese che in  italiano ,i bisogni primari  dell’uomo in relazione all’ acqua nonchè i gesti quotidiani che ne  prevedono un largo consumo .Verranno esposte le  regole per il rispetto e l’uso consapevole di questa grande risorsa naturale. Lo scopo educativo è quello  di condurre  gli allievi alla conoscenza e al  rispetto degli elementi acqua e dell’ ambiente come fonte di  vita ed energia . </a:t>
            </a:r>
            <a:br>
              <a:rPr lang="it-IT" sz="1800" smtClean="0"/>
            </a:br>
            <a:endParaRPr lang="it-IT" sz="1800" smtClean="0"/>
          </a:p>
        </p:txBody>
      </p:sp>
      <p:pic>
        <p:nvPicPr>
          <p:cNvPr id="8195" name="Segnaposto contenuto 3" descr="IMG_7553.JPG"/>
          <p:cNvPicPr>
            <a:picLocks noGrp="1" noChangeAspect="1"/>
          </p:cNvPicPr>
          <p:nvPr>
            <p:ph idx="1"/>
          </p:nvPr>
        </p:nvPicPr>
        <p:blipFill>
          <a:blip r:embed="rId2" cstate="print"/>
          <a:srcRect/>
          <a:stretch>
            <a:fillRect/>
          </a:stretch>
        </p:blipFill>
        <p:spPr>
          <a:xfrm>
            <a:off x="642938" y="2928938"/>
            <a:ext cx="5000625" cy="1857375"/>
          </a:xfrm>
        </p:spPr>
      </p:pic>
      <p:pic>
        <p:nvPicPr>
          <p:cNvPr id="8196" name="Immagine 4" descr="IMG_7390.JPG"/>
          <p:cNvPicPr>
            <a:picLocks noChangeAspect="1"/>
          </p:cNvPicPr>
          <p:nvPr/>
        </p:nvPicPr>
        <p:blipFill>
          <a:blip r:embed="rId3" cstate="print"/>
          <a:srcRect/>
          <a:stretch>
            <a:fillRect/>
          </a:stretch>
        </p:blipFill>
        <p:spPr bwMode="auto">
          <a:xfrm>
            <a:off x="6072188" y="2643188"/>
            <a:ext cx="2643187" cy="3786187"/>
          </a:xfrm>
          <a:prstGeom prst="rect">
            <a:avLst/>
          </a:prstGeom>
          <a:noFill/>
          <a:ln w="9525">
            <a:noFill/>
            <a:miter lim="800000"/>
            <a:headEnd/>
            <a:tailEnd/>
          </a:ln>
        </p:spPr>
      </p:pic>
      <p:pic>
        <p:nvPicPr>
          <p:cNvPr id="6" name="Immagine 5" descr="IMG_7381.JPG"/>
          <p:cNvPicPr>
            <a:picLocks noChangeAspect="1"/>
          </p:cNvPicPr>
          <p:nvPr/>
        </p:nvPicPr>
        <p:blipFill>
          <a:blip r:embed="rId4" cstate="print"/>
          <a:stretch>
            <a:fillRect/>
          </a:stretch>
        </p:blipFill>
        <p:spPr>
          <a:xfrm>
            <a:off x="0" y="5572140"/>
            <a:ext cx="1143008" cy="857256"/>
          </a:xfrm>
          <a:prstGeom prst="teardrop">
            <a:avLst/>
          </a:prstGeom>
        </p:spPr>
      </p:pic>
      <p:pic>
        <p:nvPicPr>
          <p:cNvPr id="8198" name="Picture 2" descr="Risultati immagini per immagini di gocce d'acqua disegnate"/>
          <p:cNvPicPr>
            <a:picLocks noChangeAspect="1" noChangeArrowheads="1"/>
          </p:cNvPicPr>
          <p:nvPr/>
        </p:nvPicPr>
        <p:blipFill>
          <a:blip r:embed="rId5" cstate="print"/>
          <a:srcRect l="21739" t="6667" r="13043" b="20000"/>
          <a:stretch>
            <a:fillRect/>
          </a:stretch>
        </p:blipFill>
        <p:spPr bwMode="auto">
          <a:xfrm>
            <a:off x="928688" y="4714875"/>
            <a:ext cx="1071562" cy="785813"/>
          </a:xfrm>
          <a:prstGeom prst="rect">
            <a:avLst/>
          </a:prstGeom>
          <a:noFill/>
          <a:ln w="9525">
            <a:noFill/>
            <a:miter lim="800000"/>
            <a:headEnd/>
            <a:tailEnd/>
          </a:ln>
        </p:spPr>
      </p:pic>
      <p:pic>
        <p:nvPicPr>
          <p:cNvPr id="8199" name="Picture 4" descr="Risultati immagini per immaginisul risparmio dell'acqua"/>
          <p:cNvPicPr>
            <a:picLocks noChangeAspect="1" noChangeArrowheads="1"/>
          </p:cNvPicPr>
          <p:nvPr/>
        </p:nvPicPr>
        <p:blipFill>
          <a:blip r:embed="rId6" cstate="print"/>
          <a:srcRect/>
          <a:stretch>
            <a:fillRect/>
          </a:stretch>
        </p:blipFill>
        <p:spPr bwMode="auto">
          <a:xfrm>
            <a:off x="1428750" y="5357813"/>
            <a:ext cx="1619250" cy="1500187"/>
          </a:xfrm>
          <a:prstGeom prst="rect">
            <a:avLst/>
          </a:prstGeom>
          <a:noFill/>
          <a:ln w="9525">
            <a:noFill/>
            <a:miter lim="800000"/>
            <a:headEnd/>
            <a:tailEnd/>
          </a:ln>
        </p:spPr>
      </p:pic>
      <p:pic>
        <p:nvPicPr>
          <p:cNvPr id="8200" name="Picture 6" descr="Risultati immagini per immaginisul risparmio dell'acqua"/>
          <p:cNvPicPr>
            <a:picLocks noChangeAspect="1" noChangeArrowheads="1"/>
          </p:cNvPicPr>
          <p:nvPr/>
        </p:nvPicPr>
        <p:blipFill>
          <a:blip r:embed="rId7" cstate="print"/>
          <a:srcRect/>
          <a:stretch>
            <a:fillRect/>
          </a:stretch>
        </p:blipFill>
        <p:spPr bwMode="auto">
          <a:xfrm>
            <a:off x="3000375" y="4857750"/>
            <a:ext cx="3071813" cy="200025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850"/>
            <a:ext cx="8229600" cy="438150"/>
          </a:xfrm>
        </p:spPr>
        <p:txBody>
          <a:bodyPr>
            <a:normAutofit fontScale="90000"/>
          </a:bodyPr>
          <a:lstStyle/>
          <a:p>
            <a:pPr fontAlgn="auto">
              <a:spcAft>
                <a:spcPts val="0"/>
              </a:spcAft>
              <a:defRPr/>
            </a:pPr>
            <a:r>
              <a:rPr lang="it-IT" sz="2000" i="1" dirty="0" smtClean="0">
                <a:latin typeface="Jokerman" pitchFamily="82" charset="0"/>
              </a:rPr>
              <a:t>TUTTI A MENSA !     Pausa delle attività  con una lauta merenda</a:t>
            </a:r>
            <a:br>
              <a:rPr lang="it-IT" sz="2000" i="1" dirty="0" smtClean="0">
                <a:latin typeface="Jokerman" pitchFamily="82" charset="0"/>
              </a:rPr>
            </a:br>
            <a:r>
              <a:rPr lang="it-IT" sz="2000" i="1" dirty="0" smtClean="0">
                <a:latin typeface="Jokerman" pitchFamily="82" charset="0"/>
              </a:rPr>
              <a:t>                                          </a:t>
            </a:r>
            <a:r>
              <a:rPr lang="it-IT" sz="1400" i="1" dirty="0" smtClean="0">
                <a:latin typeface="Jokerman" pitchFamily="82" charset="0"/>
              </a:rPr>
              <a:t>a cura della prof. </a:t>
            </a:r>
            <a:r>
              <a:rPr lang="it-IT" sz="1400" i="1" dirty="0" err="1" smtClean="0">
                <a:latin typeface="Jokerman" pitchFamily="82" charset="0"/>
              </a:rPr>
              <a:t>Ssa</a:t>
            </a:r>
            <a:r>
              <a:rPr lang="it-IT" sz="1400" i="1" dirty="0" smtClean="0">
                <a:latin typeface="Jokerman" pitchFamily="82" charset="0"/>
              </a:rPr>
              <a:t>  Foglia</a:t>
            </a:r>
            <a:endParaRPr lang="it-IT" sz="2000" i="1" dirty="0">
              <a:latin typeface="Jokerman" pitchFamily="82" charset="0"/>
            </a:endParaRPr>
          </a:p>
        </p:txBody>
      </p:sp>
      <p:pic>
        <p:nvPicPr>
          <p:cNvPr id="4" name="Segnaposto contenuto 3" descr="IMG_7356.JPG"/>
          <p:cNvPicPr>
            <a:picLocks noGrp="1" noChangeAspect="1"/>
          </p:cNvPicPr>
          <p:nvPr>
            <p:ph idx="1"/>
          </p:nvPr>
        </p:nvPicPr>
        <p:blipFill>
          <a:blip r:embed="rId2" cstate="print">
            <a:duotone>
              <a:prstClr val="black"/>
              <a:schemeClr val="accent2">
                <a:tint val="45000"/>
                <a:satMod val="400000"/>
              </a:schemeClr>
            </a:duotone>
            <a:lum bright="40000"/>
          </a:blip>
          <a:stretch>
            <a:fillRect/>
          </a:stretch>
        </p:blipFill>
        <p:spPr>
          <a:xfrm>
            <a:off x="3500430" y="1214422"/>
            <a:ext cx="1862733" cy="2714629"/>
          </a:xfrm>
          <a:effectLst>
            <a:softEdge rad="112500"/>
          </a:effectLst>
        </p:spPr>
      </p:pic>
      <p:pic>
        <p:nvPicPr>
          <p:cNvPr id="5" name="Immagine 4" descr="IMG_7467.JPG"/>
          <p:cNvPicPr>
            <a:picLocks noChangeAspect="1"/>
          </p:cNvPicPr>
          <p:nvPr/>
        </p:nvPicPr>
        <p:blipFill>
          <a:blip r:embed="rId3" cstate="print">
            <a:lum contrast="40000"/>
          </a:blip>
          <a:stretch>
            <a:fillRect/>
          </a:stretch>
        </p:blipFill>
        <p:spPr>
          <a:xfrm rot="5138232">
            <a:off x="382762" y="1034482"/>
            <a:ext cx="2478854" cy="3064687"/>
          </a:xfrm>
          <a:prstGeom prst="cloud">
            <a:avLst/>
          </a:prstGeom>
        </p:spPr>
      </p:pic>
      <p:pic>
        <p:nvPicPr>
          <p:cNvPr id="19458" name="Picture 2" descr="C:\Users\Admin\Desktop\foto scuola olevano\Continuita'20 dicembre 2016\IMG_7368.JPG"/>
          <p:cNvPicPr>
            <a:picLocks noChangeAspect="1" noChangeArrowheads="1"/>
          </p:cNvPicPr>
          <p:nvPr/>
        </p:nvPicPr>
        <p:blipFill>
          <a:blip r:embed="rId4" cstate="print">
            <a:lum contrast="20000"/>
          </a:blip>
          <a:srcRect/>
          <a:stretch>
            <a:fillRect/>
          </a:stretch>
        </p:blipFill>
        <p:spPr bwMode="auto">
          <a:xfrm>
            <a:off x="5572132" y="1071546"/>
            <a:ext cx="3071834" cy="2786082"/>
          </a:xfrm>
          <a:prstGeom prst="cloud">
            <a:avLst/>
          </a:prstGeom>
          <a:noFill/>
        </p:spPr>
      </p:pic>
      <p:pic>
        <p:nvPicPr>
          <p:cNvPr id="19459" name="Picture 3" descr="C:\Users\Admin\Desktop\continuità\IMG_7475.JPG"/>
          <p:cNvPicPr>
            <a:picLocks noChangeAspect="1" noChangeArrowheads="1"/>
          </p:cNvPicPr>
          <p:nvPr/>
        </p:nvPicPr>
        <p:blipFill>
          <a:blip r:embed="rId5" cstate="print">
            <a:lum bright="10000" contrast="40000"/>
          </a:blip>
          <a:srcRect/>
          <a:stretch>
            <a:fillRect/>
          </a:stretch>
        </p:blipFill>
        <p:spPr bwMode="auto">
          <a:xfrm>
            <a:off x="2428875" y="4071938"/>
            <a:ext cx="4071938" cy="257175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olo 1"/>
          <p:cNvSpPr>
            <a:spLocks noGrp="1"/>
          </p:cNvSpPr>
          <p:nvPr>
            <p:ph type="title"/>
          </p:nvPr>
        </p:nvSpPr>
        <p:spPr/>
        <p:txBody>
          <a:bodyPr/>
          <a:lstStyle/>
          <a:p>
            <a:r>
              <a:rPr lang="it-IT" sz="2000" i="1" smtClean="0">
                <a:latin typeface="Jokerman" pitchFamily="82" charset="0"/>
              </a:rPr>
              <a:t>TUTTI IN PALESTRA!    Conclusione delle attività con il minivolley</a:t>
            </a:r>
            <a:br>
              <a:rPr lang="it-IT" sz="2000" i="1" smtClean="0">
                <a:latin typeface="Jokerman" pitchFamily="82" charset="0"/>
              </a:rPr>
            </a:br>
            <a:r>
              <a:rPr lang="it-IT" sz="2000" i="1" smtClean="0">
                <a:latin typeface="Jokerman" pitchFamily="82" charset="0"/>
              </a:rPr>
              <a:t>                                                  a cura del prof Ostunie Prof. Pietropinto</a:t>
            </a:r>
            <a:endParaRPr lang="it-IT" sz="2000" smtClean="0"/>
          </a:p>
        </p:txBody>
      </p:sp>
      <p:pic>
        <p:nvPicPr>
          <p:cNvPr id="4" name="Segnaposto contenuto 3" descr="IMG_7499.JPG"/>
          <p:cNvPicPr>
            <a:picLocks noGrp="1" noChangeAspect="1"/>
          </p:cNvPicPr>
          <p:nvPr>
            <p:ph idx="1"/>
          </p:nvPr>
        </p:nvPicPr>
        <p:blipFill>
          <a:blip r:embed="rId2" cstate="print">
            <a:duotone>
              <a:schemeClr val="accent2">
                <a:shade val="45000"/>
                <a:satMod val="135000"/>
              </a:schemeClr>
              <a:prstClr val="white"/>
            </a:duotone>
          </a:blip>
          <a:stretch>
            <a:fillRect/>
          </a:stretch>
        </p:blipFill>
        <p:spPr>
          <a:xfrm>
            <a:off x="3357554" y="2714620"/>
            <a:ext cx="2428891" cy="2428891"/>
          </a:xfrm>
          <a:prstGeom prst="teardrop">
            <a:avLst/>
          </a:prstGeom>
        </p:spPr>
      </p:pic>
      <p:pic>
        <p:nvPicPr>
          <p:cNvPr id="5" name="Immagine 4" descr="IMG_7506.JPG"/>
          <p:cNvPicPr>
            <a:picLocks noChangeAspect="1"/>
          </p:cNvPicPr>
          <p:nvPr/>
        </p:nvPicPr>
        <p:blipFill>
          <a:blip r:embed="rId3" cstate="print">
            <a:duotone>
              <a:prstClr val="black"/>
              <a:schemeClr val="accent4">
                <a:tint val="45000"/>
                <a:satMod val="400000"/>
              </a:schemeClr>
            </a:duotone>
          </a:blip>
          <a:stretch>
            <a:fillRect/>
          </a:stretch>
        </p:blipFill>
        <p:spPr>
          <a:xfrm>
            <a:off x="500034" y="1785926"/>
            <a:ext cx="2857520" cy="2928958"/>
          </a:xfrm>
          <a:prstGeom prst="flowChartPunchedTape">
            <a:avLst/>
          </a:prstGeom>
        </p:spPr>
      </p:pic>
      <p:pic>
        <p:nvPicPr>
          <p:cNvPr id="6" name="Immagine 5" descr="IMG_7513.JPG"/>
          <p:cNvPicPr>
            <a:picLocks noChangeAspect="1"/>
          </p:cNvPicPr>
          <p:nvPr/>
        </p:nvPicPr>
        <p:blipFill>
          <a:blip r:embed="rId4" cstate="print">
            <a:clrChange>
              <a:clrFrom>
                <a:srgbClr val="130B08"/>
              </a:clrFrom>
              <a:clrTo>
                <a:srgbClr val="130B08">
                  <a:alpha val="0"/>
                </a:srgbClr>
              </a:clrTo>
            </a:clrChange>
            <a:duotone>
              <a:prstClr val="black"/>
              <a:srgbClr val="F73A35">
                <a:tint val="45000"/>
                <a:satMod val="400000"/>
              </a:srgbClr>
            </a:duotone>
            <a:lum bright="30000"/>
          </a:blip>
          <a:stretch>
            <a:fillRect/>
          </a:stretch>
        </p:blipFill>
        <p:spPr>
          <a:xfrm>
            <a:off x="5929322" y="2428868"/>
            <a:ext cx="2928958" cy="3357586"/>
          </a:xfrm>
          <a:prstGeom prst="flowChartPunchedTape">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olo 1"/>
          <p:cNvSpPr>
            <a:spLocks noGrp="1"/>
          </p:cNvSpPr>
          <p:nvPr>
            <p:ph type="title"/>
          </p:nvPr>
        </p:nvSpPr>
        <p:spPr>
          <a:xfrm>
            <a:off x="457200" y="704850"/>
            <a:ext cx="8229600" cy="723900"/>
          </a:xfrm>
        </p:spPr>
        <p:txBody>
          <a:bodyPr/>
          <a:lstStyle/>
          <a:p>
            <a:pPr algn="ctr"/>
            <a:r>
              <a:rPr lang="it-IT" sz="2800" i="1" smtClean="0">
                <a:latin typeface="Jokerman" pitchFamily="82" charset="0"/>
              </a:rPr>
              <a:t>ARRIVEDERCI    ALLE   MEDIE !</a:t>
            </a:r>
            <a:endParaRPr lang="it-IT" sz="2800" smtClean="0"/>
          </a:p>
        </p:txBody>
      </p:sp>
      <p:pic>
        <p:nvPicPr>
          <p:cNvPr id="11267" name="Picture 2" descr="C:\Users\Admin\Desktop\foto scuola olevano\Continuita'20 dicembre 2016\IMG_7492.JPG"/>
          <p:cNvPicPr>
            <a:picLocks noGrp="1" noChangeAspect="1" noChangeArrowheads="1"/>
          </p:cNvPicPr>
          <p:nvPr>
            <p:ph idx="1"/>
          </p:nvPr>
        </p:nvPicPr>
        <p:blipFill>
          <a:blip r:embed="rId2" cstate="print"/>
          <a:srcRect/>
          <a:stretch>
            <a:fillRect/>
          </a:stretch>
        </p:blipFill>
        <p:spPr>
          <a:xfrm>
            <a:off x="1071563" y="3286125"/>
            <a:ext cx="4002087" cy="3000375"/>
          </a:xfrm>
          <a:noFill/>
        </p:spPr>
      </p:pic>
      <p:pic>
        <p:nvPicPr>
          <p:cNvPr id="11268" name="Picture 3" descr="C:\Users\Admin\Desktop\foto scuola olevano\Continuita'20 dicembre 2016\IMG_7495.JPG"/>
          <p:cNvPicPr>
            <a:picLocks noChangeAspect="1" noChangeArrowheads="1"/>
          </p:cNvPicPr>
          <p:nvPr/>
        </p:nvPicPr>
        <p:blipFill>
          <a:blip r:embed="rId3" cstate="print"/>
          <a:srcRect/>
          <a:stretch>
            <a:fillRect/>
          </a:stretch>
        </p:blipFill>
        <p:spPr bwMode="auto">
          <a:xfrm>
            <a:off x="428625" y="1571625"/>
            <a:ext cx="2857500" cy="1643063"/>
          </a:xfrm>
          <a:prstGeom prst="rect">
            <a:avLst/>
          </a:prstGeom>
          <a:noFill/>
          <a:ln w="9525">
            <a:noFill/>
            <a:miter lim="800000"/>
            <a:headEnd/>
            <a:tailEnd/>
          </a:ln>
        </p:spPr>
      </p:pic>
      <p:pic>
        <p:nvPicPr>
          <p:cNvPr id="11269" name="Picture 4" descr="C:\Users\Admin\Desktop\foto scuola olevano\Continuita'20 dicembre 2016\IMG_7484.JPG"/>
          <p:cNvPicPr>
            <a:picLocks noChangeAspect="1" noChangeArrowheads="1"/>
          </p:cNvPicPr>
          <p:nvPr/>
        </p:nvPicPr>
        <p:blipFill>
          <a:blip r:embed="rId4" cstate="print">
            <a:lum bright="10000" contrast="20000"/>
          </a:blip>
          <a:srcRect/>
          <a:stretch>
            <a:fillRect/>
          </a:stretch>
        </p:blipFill>
        <p:spPr bwMode="auto">
          <a:xfrm>
            <a:off x="4857750" y="1428750"/>
            <a:ext cx="3714750" cy="2143125"/>
          </a:xfrm>
          <a:prstGeom prst="rect">
            <a:avLst/>
          </a:prstGeom>
          <a:noFill/>
          <a:ln w="9525">
            <a:noFill/>
            <a:miter lim="800000"/>
            <a:headEnd/>
            <a:tailEnd/>
          </a:ln>
        </p:spPr>
      </p:pic>
      <p:pic>
        <p:nvPicPr>
          <p:cNvPr id="11270" name="Picture 5" descr="C:\Users\Admin\Desktop\foto scuola olevano\Continuita'20 dicembre 2016\IMG_7474.JPG"/>
          <p:cNvPicPr>
            <a:picLocks noChangeAspect="1" noChangeArrowheads="1"/>
          </p:cNvPicPr>
          <p:nvPr/>
        </p:nvPicPr>
        <p:blipFill>
          <a:blip r:embed="rId5" cstate="print">
            <a:lum contrast="-20000"/>
          </a:blip>
          <a:srcRect/>
          <a:stretch>
            <a:fillRect/>
          </a:stretch>
        </p:blipFill>
        <p:spPr bwMode="auto">
          <a:xfrm rot="-421635">
            <a:off x="5060950" y="4022725"/>
            <a:ext cx="3500438" cy="1914525"/>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nozio">
  <a:themeElements>
    <a:clrScheme name="Equinozi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Equinozi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nozi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157</TotalTime>
  <Words>438</Words>
  <Application>Microsoft Office PowerPoint</Application>
  <PresentationFormat>Presentazione su schermo (4:3)</PresentationFormat>
  <Paragraphs>21</Paragraphs>
  <Slides>9</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9</vt:i4>
      </vt:variant>
    </vt:vector>
  </HeadingPairs>
  <TitlesOfParts>
    <vt:vector size="15" baseType="lpstr">
      <vt:lpstr>Constantia</vt:lpstr>
      <vt:lpstr>Arial</vt:lpstr>
      <vt:lpstr>Calibri</vt:lpstr>
      <vt:lpstr>Wingdings 2</vt:lpstr>
      <vt:lpstr>Jokerman</vt:lpstr>
      <vt:lpstr>Equinozio</vt:lpstr>
      <vt:lpstr>Progetto di Continuità Verticale : L’Acqua è Vita</vt:lpstr>
      <vt:lpstr>La progettazione prevede tre fasi ; Nella prima fase gli alunni delle quinte classi dei plessi  Monticelli, Ariano e Salitto svolgeranno insieme agli studenti delle prime classi della scuola secondaria di 1° grado attività  laboratoriali  volte ad esplorare le diverse proprietà dell’acqua.. L’attività si è svolta il 20 dicembre 2016 presso il plesso: scuola secondaria di 1° grado  di Ariano.  Laboratorio scientifico   :    …la forma dell’acqua  (a cura del Prof.  Migliozzi)   Laboratorio linguistico    : …..the water cycle       ( a cura della prof.ssa  Alfinito)   Laboratorio artistico      :    ….il fiore magico        (a cura delle prof.sse  Cicatelli ,Corvo)   Laboratorio musicale     :    …i suoni dell’acqua.  (a cura del prof. Gianluca  Roscigno)   Accoglienza delle classi primaria da una delegazione di alunni della scuola secondaria </vt:lpstr>
      <vt:lpstr> </vt:lpstr>
      <vt:lpstr>   Il Laboratorio musicale…i suoni dell’acqua  e’ un attività che avvia gli allievi alla scoperta sensoriale dell’ acqua ,in particolare  all’ ascolto dei rumori dell’ acqua prodotti da uno strumento realizzato dagli alunni. Come primo avvio all’ ascolto delle caratteristiche dei suoni dell’acqua si è pensato di costruire uno strumento utilizzando dei tubi di cartone riciclato chiuso all’ estremità con dei tappi e riempito al suo interno con una manciata di riso. I tubi  prodotti e decorati con motivi etnici  possono essere  utilizzati, con la  guida dell’ insegnante , per  produrre il fruscìo dell’acqua e successivamente in modo collettivo funzionare come ritmica di fondo a musiche  ancestrali. </vt:lpstr>
      <vt:lpstr>Il  laboratorio scientifico”la forma dell’acqua” dimostra cosa si può fare basandosi su ciò che sosteneva in passato Archimede; l'acqua non ha una forma propria per cui prende la forma del recipiente in cui è contenuta. Questo esperimento, intrapreso dal famoso matematico, è conosciuto come principio dei ''vasi comunicanti''. Per ripeterlo dobbiamo prendere 2 bottiglie, versare dell'acqua e poi collegare con un tubo e del nastro l'una all'altra. In seguito capovolgiamo le bottiglie, le disponiamo alla stessa altezza e notiamo che l'acqua assume in entrambe lo stesso livello. Se solleviamo una delle 2 bottiglie, la gravità fa sì che l'acqua aumenta nella bottiglia che si trova in basso e diminuisce nell'altra. Ciò succede grazie alla gravità che crea pressione all'interno del tubo. </vt:lpstr>
      <vt:lpstr> Il Laboratorio “the water cycle” illustra   il ruolo essenziale dell’ acqua nella nostra vita . Verranno enunciati dagli alunni della scuola sec. ,sia  in lingua inglese che in  italiano ,i bisogni primari  dell’uomo in relazione all’ acqua nonchè i gesti quotidiani che ne  prevedono un largo consumo .Verranno esposte le  regole per il rispetto e l’uso consapevole di questa grande risorsa naturale. Lo scopo educativo è quello  di condurre  gli allievi alla conoscenza e al  rispetto degli elementi acqua e dell’ ambiente come fonte di  vita ed energia .  </vt:lpstr>
      <vt:lpstr>TUTTI A MENSA !     Pausa delle attività  con una lauta merenda                                           a cura della prof. Ssa  Foglia</vt:lpstr>
      <vt:lpstr>TUTTI IN PALESTRA!    Conclusione delle attività con il minivolley                                                   a cura del prof Ostunie Prof. Pietropinto</vt:lpstr>
      <vt:lpstr>ARRIVEDERCI    ALLE   MEDIE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Progetto di Continuità Verticale : L’Acqua è Vita</dc:title>
  <dc:creator>Admin</dc:creator>
  <cp:lastModifiedBy>Admin</cp:lastModifiedBy>
  <cp:revision>29</cp:revision>
  <dcterms:created xsi:type="dcterms:W3CDTF">2017-05-30T17:39:48Z</dcterms:created>
  <dcterms:modified xsi:type="dcterms:W3CDTF">2017-06-13T07:55:05Z</dcterms:modified>
</cp:coreProperties>
</file>